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0" r:id="rId4"/>
    <p:sldId id="290" r:id="rId5"/>
    <p:sldId id="292" r:id="rId6"/>
    <p:sldId id="258" r:id="rId7"/>
    <p:sldId id="307" r:id="rId8"/>
    <p:sldId id="306" r:id="rId9"/>
    <p:sldId id="259" r:id="rId10"/>
    <p:sldId id="293" r:id="rId11"/>
    <p:sldId id="294" r:id="rId12"/>
    <p:sldId id="260" r:id="rId13"/>
    <p:sldId id="286" r:id="rId14"/>
    <p:sldId id="287" r:id="rId15"/>
    <p:sldId id="303" r:id="rId16"/>
    <p:sldId id="297" r:id="rId17"/>
    <p:sldId id="263" r:id="rId18"/>
    <p:sldId id="264" r:id="rId19"/>
    <p:sldId id="275" r:id="rId20"/>
    <p:sldId id="274" r:id="rId21"/>
    <p:sldId id="288" r:id="rId22"/>
    <p:sldId id="279" r:id="rId23"/>
    <p:sldId id="278" r:id="rId24"/>
    <p:sldId id="295" r:id="rId25"/>
    <p:sldId id="283" r:id="rId26"/>
    <p:sldId id="284" r:id="rId27"/>
    <p:sldId id="304" r:id="rId28"/>
    <p:sldId id="313" r:id="rId29"/>
    <p:sldId id="289" r:id="rId30"/>
    <p:sldId id="281" r:id="rId31"/>
    <p:sldId id="285" r:id="rId32"/>
    <p:sldId id="298" r:id="rId33"/>
    <p:sldId id="291" r:id="rId34"/>
    <p:sldId id="299" r:id="rId35"/>
    <p:sldId id="301" r:id="rId36"/>
    <p:sldId id="302" r:id="rId37"/>
    <p:sldId id="311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308" r:id="rId47"/>
    <p:sldId id="3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00"/>
    <a:srgbClr val="9B3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8"/>
    <p:restoredTop sz="94689"/>
  </p:normalViewPr>
  <p:slideViewPr>
    <p:cSldViewPr snapToGrid="0" snapToObjects="1">
      <p:cViewPr>
        <p:scale>
          <a:sx n="90" d="100"/>
          <a:sy n="90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704D-D7F0-854D-B4CC-284EDB7EE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07D46-0F3F-1D4E-9D8C-17A9C5890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5A73A-AD8C-1C4F-BB41-44CFB6C4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AE11-B680-6A4F-B3AE-3ED177B8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6970F-7D9D-8F4D-B921-47E63CA1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FDD6-F54A-9845-937F-2A0594F4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35C40-520A-964E-99EA-5727D684C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BF19-57CB-864B-947D-D17911C9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2C7B3-DD75-7844-A781-593B6435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41E3-F313-784B-9C5C-A78DC39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6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CAD9B-2B72-3F48-A126-9D04E79816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74CD8-109F-3F4D-8791-70814C96F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3EAD-957C-824C-BF3E-A02894BC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CE09F-F136-8A4B-9981-0D125CA2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05FD-1652-BD48-AEC7-634E7A60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6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307-8CE2-4E4E-A368-53E31895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C92A6-2692-F845-A87D-6B8F0F396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9550E-C732-214A-8E10-CEA7FB66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5478E-622F-9348-9290-78D2B031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7182-8EAE-7740-83A2-62E46C4D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97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1B0C-F290-2F4D-A6D4-C7E3D5E1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A2D66-8A32-4B4D-BE31-099B35E4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FD112-C929-2748-A0E4-B95E7553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7003-C881-0642-9465-2D815C497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8233-51BE-E243-9386-10E29F15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7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70EB-8109-EF4C-B691-3B0EA76A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07667-1BBE-FE44-A22C-B0825C1C2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38D4E-4B55-D54D-B96C-0949F21AC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DF3AE-6E94-C34F-88EC-7BC6854C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DDF78-2A7B-EE46-A1B5-4FE5F5F5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525BC-677B-0548-8F70-D40847B5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3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8898-09BE-0949-9F98-E7EAF01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8F32F-EC09-F446-B7CC-F837D4084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EF423-4A2D-F84A-A71A-2E7AA3554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C36EC-B5AF-A04A-83A5-6F7F71C97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D2E9B-BD28-204A-9AC1-3AADB31A9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B3E21-2F27-A447-AA5B-1D9ED7B1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8FF8E-A1A1-1146-B3C3-76F2CD67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15FAB-0A68-2343-8D5B-210D603C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7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02B2-E690-8048-8724-504C6566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E296B-D4F7-E346-B036-02F34312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1805F-E129-1547-B78D-2DFDFE5A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B2EB3-990F-B045-AE34-C54549FC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5AD79-625A-6141-9E1C-21F97813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031E8-2480-A64D-96A6-562863E3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3605D-31D2-CA4F-B9EB-743CD001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2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030E-D595-AF45-A3FF-25EAE438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9B999-1B69-A948-9DBD-E9A471EF9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F9C94-D60B-2340-A395-F8C52206E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3E9EE-E3FD-7944-8D93-34B8334F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7D612-85E2-7A4D-B0EE-D5100107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2BFDB-81ED-0048-BA2C-71D578DC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8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37D3-05AB-4F4D-8186-432BA364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5432A-889C-9845-91CB-81426C446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1CB00-6501-E648-903E-4E5665BD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81D00-8528-3649-8833-A16C7C32B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28E1E-279C-4443-AE2D-BD9C7E85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E2D74-7076-3342-9986-531DC18A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1B95-FF7B-D942-976D-D57A2F59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9722E-C86F-8648-8741-81180F26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0EE9-519D-ED42-8DAB-5288AD6A6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53DA-CA36-784B-A369-D439659700F6}" type="datetimeFigureOut">
              <a:rPr lang="en-US" smtClean="0"/>
              <a:t>6/21/21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4D6E-8A5C-B042-AE3A-02BAE32CB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8A8B-1B28-0B48-BEF8-60EAE05D1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E22A4-13CE-BF49-9857-E007539CF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1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F067-DA32-144F-BB12-0E3A77109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Neural-Network-Based Formant Tracker Trained on Unlabeled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2EC03-8081-8746-83A8-2850F227E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Lilley and H. Timothy Bunnell </a:t>
            </a:r>
          </a:p>
          <a:p>
            <a:r>
              <a:rPr lang="en-US" dirty="0"/>
              <a:t>Nemours Biomedical Research</a:t>
            </a:r>
          </a:p>
          <a:p>
            <a:r>
              <a:rPr lang="en-US" dirty="0"/>
              <a:t>Wilmington, DE, USA</a:t>
            </a:r>
          </a:p>
        </p:txBody>
      </p:sp>
    </p:spTree>
    <p:extLst>
      <p:ext uri="{BB962C8B-B14F-4D97-AF65-F5344CB8AC3E}">
        <p14:creationId xmlns:p14="http://schemas.microsoft.com/office/powerpoint/2010/main" val="227114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BCEC-722A-FF4F-8FA8-5064C7D8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77509-E351-A740-8338-5BB59A7DA7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Total spectrum level given formants </a:t>
                </a:r>
                <a:r>
                  <a:rPr lang="en-US" i="1" dirty="0">
                    <a:ea typeface="Cambria Math" panose="02040503050406030204" pitchFamily="18" charset="0"/>
                  </a:rPr>
                  <a:t>1 ... I </a:t>
                </a:r>
                <a:r>
                  <a:rPr lang="en-US" dirty="0">
                    <a:ea typeface="Cambria Math" panose="02040503050406030204" pitchFamily="18" charset="0"/>
                  </a:rPr>
                  <a:t>and antiformants </a:t>
                </a:r>
                <a:r>
                  <a:rPr lang="en-US" i="1" dirty="0">
                    <a:ea typeface="Cambria Math" panose="02040503050406030204" pitchFamily="18" charset="0"/>
                  </a:rPr>
                  <a:t>1 ... J </a:t>
                </a:r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÷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Spectrum is converted to decibels: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=20.0 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Loss is mean squared difference between input and calculated spectra, over all spectral frequencies and input frames: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𝐷𝑒𝑐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𝐼𝑛𝑝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77509-E351-A740-8338-5BB59A7DA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6860" b="-3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26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AA28-4F1D-A340-B08A-E5710721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B406-1F65-A34F-B639-6405BEA8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FormantNet requires that the user choose the number of formants and antiformants to model, prior to model training</a:t>
            </a:r>
          </a:p>
          <a:p>
            <a:pPr lvl="1"/>
            <a:r>
              <a:rPr lang="en-US" dirty="0"/>
              <a:t>Should be based on the average number expected within the entire input frequency range (e.g. 0-8000 Hz), for the talker population in the corpus</a:t>
            </a:r>
          </a:p>
          <a:p>
            <a:pPr lvl="1"/>
            <a:r>
              <a:rPr lang="en-US" dirty="0"/>
              <a:t>Too few: The model spreads out the formants to cover the frequency range</a:t>
            </a:r>
          </a:p>
          <a:p>
            <a:pPr lvl="1"/>
            <a:r>
              <a:rPr lang="en-US" dirty="0"/>
              <a:t>Too many: The model will insert extra formants where they don’t belong</a:t>
            </a:r>
          </a:p>
          <a:p>
            <a:pPr lvl="1"/>
            <a:endParaRPr lang="en-US" dirty="0"/>
          </a:p>
          <a:p>
            <a:r>
              <a:rPr lang="en-US" dirty="0"/>
              <a:t>For TIMIT (0-8 KHz): best models had 6 formants, 1 antiformant</a:t>
            </a:r>
          </a:p>
          <a:p>
            <a:pPr lvl="1"/>
            <a:r>
              <a:rPr lang="en-US" dirty="0"/>
              <a:t>Generates a model of the </a:t>
            </a:r>
            <a:r>
              <a:rPr lang="en-US" i="1" dirty="0"/>
              <a:t>entire</a:t>
            </a:r>
            <a:r>
              <a:rPr lang="en-US" dirty="0"/>
              <a:t> vocal-tract signal</a:t>
            </a:r>
          </a:p>
        </p:txBody>
      </p:sp>
    </p:spTree>
    <p:extLst>
      <p:ext uri="{BB962C8B-B14F-4D97-AF65-F5344CB8AC3E}">
        <p14:creationId xmlns:p14="http://schemas.microsoft.com/office/powerpoint/2010/main" val="371629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CDA3-5A42-274B-9B0C-405A8AF0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BCA6-54AE-2B40-A8F7-CDCD38613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“Train” portion of the TIMIT dataset split in two:</a:t>
            </a:r>
          </a:p>
          <a:p>
            <a:pPr lvl="1"/>
            <a:r>
              <a:rPr lang="en-US" dirty="0"/>
              <a:t>4140-file training set</a:t>
            </a:r>
          </a:p>
          <a:p>
            <a:pPr lvl="1"/>
            <a:r>
              <a:rPr lang="en-US" dirty="0"/>
              <a:t>480-file validation set</a:t>
            </a:r>
          </a:p>
          <a:p>
            <a:r>
              <a:rPr lang="en-US" dirty="0"/>
              <a:t>Hand-labeled formant measurements not used for training</a:t>
            </a:r>
          </a:p>
          <a:p>
            <a:r>
              <a:rPr lang="en-US" dirty="0"/>
              <a:t>Trained for max. 200 epochs; model w/best validation loss chosen</a:t>
            </a:r>
          </a:p>
          <a:p>
            <a:r>
              <a:rPr lang="en-US" dirty="0"/>
              <a:t>Evaluated on the 192-file hand-labeled “test” set</a:t>
            </a:r>
          </a:p>
          <a:p>
            <a:r>
              <a:rPr lang="en-US" dirty="0"/>
              <a:t>Different architectures evaluated: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Convolutional neural network (CNN)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LSTM, a type of Recurrent neural network (RNN)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Bidirectional LSTM (BLSTM)</a:t>
            </a:r>
          </a:p>
        </p:txBody>
      </p:sp>
    </p:spTree>
    <p:extLst>
      <p:ext uri="{BB962C8B-B14F-4D97-AF65-F5344CB8AC3E}">
        <p14:creationId xmlns:p14="http://schemas.microsoft.com/office/powerpoint/2010/main" val="297305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InterSpeech 2021 results: Comparison of model architectures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3712108"/>
              </p:ext>
            </p:extLst>
          </p:nvPr>
        </p:nvGraphicFramePr>
        <p:xfrm>
          <a:off x="838200" y="1825625"/>
          <a:ext cx="518159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359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857116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9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LSTM3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CNN3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268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1252168"/>
              </p:ext>
            </p:extLst>
          </p:nvPr>
        </p:nvGraphicFramePr>
        <p:xfrm>
          <a:off x="6172200" y="1825625"/>
          <a:ext cx="518159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062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1030014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872881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LSTM3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CNN3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13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40BF22-0C3A-1047-8793-8386C27047A3}"/>
              </a:ext>
            </a:extLst>
          </p:cNvPr>
          <p:cNvSpPr txBox="1"/>
          <p:nvPr/>
        </p:nvSpPr>
        <p:spPr>
          <a:xfrm>
            <a:off x="828672" y="5069522"/>
            <a:ext cx="10382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LSTM1: 1 LSTM layer (512 units) + 1 Dense output layer (20 units)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Performed just as well as larger LSTM, BLSTM, and CNN models</a:t>
            </a:r>
          </a:p>
        </p:txBody>
      </p:sp>
    </p:spTree>
    <p:extLst>
      <p:ext uri="{BB962C8B-B14F-4D97-AF65-F5344CB8AC3E}">
        <p14:creationId xmlns:p14="http://schemas.microsoft.com/office/powerpoint/2010/main" val="367715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IS2021 results: Comparison with other trackers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75679853"/>
              </p:ext>
            </p:extLst>
          </p:nvPr>
        </p:nvGraphicFramePr>
        <p:xfrm>
          <a:off x="838200" y="1825625"/>
          <a:ext cx="51815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1051034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819807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832602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877952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RMSE,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9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</a:t>
                      </a:r>
                    </a:p>
                    <a:p>
                      <a:pPr algn="ctr"/>
                      <a:r>
                        <a:rPr lang="en-US" sz="2400" dirty="0"/>
                        <a:t>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715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7805704"/>
              </p:ext>
            </p:extLst>
          </p:nvPr>
        </p:nvGraphicFramePr>
        <p:xfrm>
          <a:off x="6172200" y="1825625"/>
          <a:ext cx="518159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1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795131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924334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</a:t>
                      </a:r>
                    </a:p>
                    <a:p>
                      <a:pPr algn="ctr"/>
                      <a:r>
                        <a:rPr lang="en-US" sz="2400" dirty="0"/>
                        <a:t>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MSR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40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WaveSurfer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0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0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34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EF5-0BF7-2247-8A43-076D9B95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vs. model spectra: /u/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81E7-6F63-1C44-BA58-3CF3F26B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473555"/>
            <a:ext cx="10515600" cy="4771697"/>
          </a:xfrm>
        </p:spPr>
      </p:pic>
    </p:spTree>
    <p:extLst>
      <p:ext uri="{BB962C8B-B14F-4D97-AF65-F5344CB8AC3E}">
        <p14:creationId xmlns:p14="http://schemas.microsoft.com/office/powerpoint/2010/main" val="119836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A561-8355-5544-827D-2948929E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D5084-734C-704A-9C14-E099086CD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24682"/>
            <a:ext cx="10515600" cy="40793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D8531-1DBF-F644-804A-4DC2488F5D79}"/>
              </a:ext>
            </a:extLst>
          </p:cNvPr>
          <p:cNvSpPr txBox="1"/>
          <p:nvPr/>
        </p:nvSpPr>
        <p:spPr>
          <a:xfrm>
            <a:off x="838200" y="5604004"/>
            <a:ext cx="5296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Hand-measured frequencies (F1-F3)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42A0C-7395-B849-A7BC-F07E7B798E02}"/>
              </a:ext>
            </a:extLst>
          </p:cNvPr>
          <p:cNvSpPr txBox="1"/>
          <p:nvPr/>
        </p:nvSpPr>
        <p:spPr>
          <a:xfrm>
            <a:off x="7176887" y="5607308"/>
            <a:ext cx="417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Blue: Model frequencies (F1-F4)</a:t>
            </a:r>
          </a:p>
        </p:txBody>
      </p:sp>
    </p:spTree>
    <p:extLst>
      <p:ext uri="{BB962C8B-B14F-4D97-AF65-F5344CB8AC3E}">
        <p14:creationId xmlns:p14="http://schemas.microsoft.com/office/powerpoint/2010/main" val="292206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FFCC-AAB9-CB43-8708-79DAA363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B170-0288-C446-ADCF-7484D364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Delta-frequency (</a:t>
            </a:r>
            <a:r>
              <a:rPr lang="en-US" i="1" dirty="0"/>
              <a:t>△f</a:t>
            </a:r>
            <a:r>
              <a:rPr lang="en-US" dirty="0"/>
              <a:t>) loss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Source function modeling</a:t>
            </a:r>
          </a:p>
        </p:txBody>
      </p:sp>
    </p:spTree>
    <p:extLst>
      <p:ext uri="{BB962C8B-B14F-4D97-AF65-F5344CB8AC3E}">
        <p14:creationId xmlns:p14="http://schemas.microsoft.com/office/powerpoint/2010/main" val="370333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3BA8-EFDE-0847-8AD1-63684DBA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Delta-frequency (</a:t>
            </a:r>
            <a:r>
              <a:rPr lang="en-US" i="1" dirty="0"/>
              <a:t>△f</a:t>
            </a:r>
            <a:r>
              <a:rPr lang="en-US" dirty="0"/>
              <a:t>)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EAD-25ED-374F-82EC-C1AB4C472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Added loss for change in predicted frequency of each formant from one frame to the next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is number of resonances):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</a:pPr>
                <a:r>
                  <a:rPr lang="en-US" dirty="0"/>
                  <a:t>Total loss is regular loss plus </a:t>
                </a:r>
                <a:r>
                  <a:rPr lang="en-US" b="1" dirty="0"/>
                  <a:t>weighted</a:t>
                </a:r>
                <a:r>
                  <a:rPr lang="en-US" dirty="0"/>
                  <a:t> sum of △</a:t>
                </a:r>
                <a:r>
                  <a:rPr lang="en-US" i="1" dirty="0"/>
                  <a:t>f</a:t>
                </a:r>
                <a:r>
                  <a:rPr lang="en-US" dirty="0"/>
                  <a:t>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𝑆𝑝𝑒𝑐𝑡𝑟𝑢𝑚𝐿𝑜𝑠𝑠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𝑓𝐿𝑜𝑠𝑠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Best value of </a:t>
                </a:r>
                <a:r>
                  <a:rPr lang="en-US" b="1" i="1" dirty="0"/>
                  <a:t>W</a:t>
                </a:r>
                <a:r>
                  <a:rPr lang="en-US" dirty="0"/>
                  <a:t>: 0.05 to 0.15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EAD-25ED-374F-82EC-C1AB4C472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15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085D-2EE8-974F-80D8-8DA0EAB7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03775" cy="1600200"/>
          </a:xfrm>
        </p:spPr>
        <p:txBody>
          <a:bodyPr/>
          <a:lstStyle/>
          <a:p>
            <a:r>
              <a:rPr lang="en-US" dirty="0"/>
              <a:t>Source function modeling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D5404E-FAE9-3945-BE63-5AE163916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8087" y="988229"/>
            <a:ext cx="4803775" cy="48807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E79D3C-EEE9-CC49-9233-BD286B57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03775" cy="3811588"/>
          </a:xfrm>
        </p:spPr>
        <p:txBody>
          <a:bodyPr/>
          <a:lstStyle/>
          <a:p>
            <a:r>
              <a:rPr lang="en-US" sz="2000" b="1" dirty="0"/>
              <a:t>Iterative Adaptive Inverse Filtering </a:t>
            </a:r>
            <a:r>
              <a:rPr lang="en-US" sz="2000" dirty="0"/>
              <a:t>(IAIF) (Alku 1991, 1992): complex algorithm to separate and remove the glottal excitation function from the vocal tract transfer function</a:t>
            </a:r>
          </a:p>
          <a:p>
            <a:r>
              <a:rPr lang="en-US" sz="2000" dirty="0"/>
              <a:t>Is the IAIF interfering with measurement of F1?</a:t>
            </a:r>
          </a:p>
          <a:p>
            <a:r>
              <a:rPr lang="en-US" sz="2000" dirty="0"/>
              <a:t>We compared IAIF to 2 source modeling alternatives: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1800" dirty="0"/>
              <a:t>Pre-emphasis (</a:t>
            </a:r>
            <a:r>
              <a:rPr lang="en-US" sz="1800" i="1" dirty="0"/>
              <a:t>S</a:t>
            </a:r>
            <a:r>
              <a:rPr lang="en-US" sz="1800" i="1" baseline="-25000" dirty="0"/>
              <a:t>t</a:t>
            </a:r>
            <a:r>
              <a:rPr lang="en-US" sz="1800" i="1" dirty="0"/>
              <a:t> = s</a:t>
            </a:r>
            <a:r>
              <a:rPr lang="en-US" sz="1800" i="1" baseline="-25000" dirty="0"/>
              <a:t>t</a:t>
            </a:r>
            <a:r>
              <a:rPr lang="en-US" sz="1800" i="1" dirty="0"/>
              <a:t> – 0.98 s</a:t>
            </a:r>
            <a:r>
              <a:rPr lang="en-US" sz="1800" i="1" baseline="-25000" dirty="0"/>
              <a:t>t-1</a:t>
            </a:r>
            <a:r>
              <a:rPr lang="en-US" sz="1800" dirty="0"/>
              <a:t>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1800" dirty="0"/>
              <a:t>No source model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929F6-DB56-134F-ADA3-FAFABEE101A6}"/>
              </a:ext>
            </a:extLst>
          </p:cNvPr>
          <p:cNvSpPr txBox="1"/>
          <p:nvPr/>
        </p:nvSpPr>
        <p:spPr>
          <a:xfrm>
            <a:off x="7329794" y="5868988"/>
            <a:ext cx="27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Mokhtari et al. 2018)</a:t>
            </a:r>
          </a:p>
        </p:txBody>
      </p:sp>
    </p:spTree>
    <p:extLst>
      <p:ext uri="{BB962C8B-B14F-4D97-AF65-F5344CB8AC3E}">
        <p14:creationId xmlns:p14="http://schemas.microsoft.com/office/powerpoint/2010/main" val="332853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A9F0-5F62-264B-88A7-5DDD5B5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Problem: Formant measurements for large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4D4A-6947-B647-A475-BE5EFC3A6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Formant measurement is often a vital step in phonetic analysis</a:t>
            </a:r>
          </a:p>
          <a:p>
            <a:r>
              <a:rPr lang="en-US" dirty="0"/>
              <a:t>Manual formant measurement can be difficult, tedious</a:t>
            </a:r>
          </a:p>
          <a:p>
            <a:r>
              <a:rPr lang="en-US" dirty="0"/>
              <a:t>Popular off-the shelf, LPC-based formant trackers are prone to large errors, at least with default settings (Deng et al. 2006; Schiel &amp; Zitzelberger, 2018; Dissen et al. 2019)</a:t>
            </a:r>
          </a:p>
          <a:p>
            <a:r>
              <a:rPr lang="en-US" dirty="0"/>
              <a:t>Perhaps better measurements can be obtained by tuning tracker settings to individual speakers</a:t>
            </a:r>
          </a:p>
          <a:p>
            <a:r>
              <a:rPr lang="en-US" dirty="0"/>
              <a:t>But this would be quite tedious for a large corpus of many speakers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i="1" dirty="0"/>
              <a:t>△f</a:t>
            </a:r>
            <a:r>
              <a:rPr lang="en-US" dirty="0"/>
              <a:t> Loss and Source Modeling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6719773"/>
              </p:ext>
            </p:extLst>
          </p:nvPr>
        </p:nvGraphicFramePr>
        <p:xfrm>
          <a:off x="838200" y="1825625"/>
          <a:ext cx="518159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113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673154">
                  <a:extLst>
                    <a:ext uri="{9D8B030D-6E8A-4147-A177-3AD203B41FA5}">
                      <a16:colId xmlns:a16="http://schemas.microsoft.com/office/drawing/2014/main" val="3253124297"/>
                    </a:ext>
                  </a:extLst>
                </a:gridCol>
                <a:gridCol w="939499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755563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871633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871633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6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2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33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4409819"/>
              </p:ext>
            </p:extLst>
          </p:nvPr>
        </p:nvGraphicFramePr>
        <p:xfrm>
          <a:off x="6172205" y="1825625"/>
          <a:ext cx="518159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734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669575">
                  <a:extLst>
                    <a:ext uri="{9D8B030D-6E8A-4147-A177-3AD203B41FA5}">
                      <a16:colId xmlns:a16="http://schemas.microsoft.com/office/drawing/2014/main" val="930557612"/>
                    </a:ext>
                  </a:extLst>
                </a:gridCol>
                <a:gridCol w="920686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768292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873154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873154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0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27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85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00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with other trackers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3179644"/>
              </p:ext>
            </p:extLst>
          </p:nvPr>
        </p:nvGraphicFramePr>
        <p:xfrm>
          <a:off x="838200" y="1373680"/>
          <a:ext cx="518159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864133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877952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RMSE,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FNet PE15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9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FNet NS10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68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9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 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715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80786241"/>
              </p:ext>
            </p:extLst>
          </p:nvPr>
        </p:nvGraphicFramePr>
        <p:xfrm>
          <a:off x="6172205" y="1373680"/>
          <a:ext cx="5181595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1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795131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924334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FNet PE15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FNet NS10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81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LSTM1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</a:t>
                      </a:r>
                    </a:p>
                    <a:p>
                      <a:pPr algn="ctr"/>
                      <a:r>
                        <a:rPr lang="en-US" sz="2400" dirty="0"/>
                        <a:t>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40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WaveSurfer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0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0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57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9508CA-1DF0-DA4E-B5E4-37BA726D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5995B5-D33B-4347-8DC7-36D2508F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training set size</a:t>
            </a:r>
          </a:p>
          <a:p>
            <a:r>
              <a:rPr lang="en-US" dirty="0"/>
              <a:t>Testing the models on a different corpus</a:t>
            </a:r>
          </a:p>
        </p:txBody>
      </p:sp>
    </p:spTree>
    <p:extLst>
      <p:ext uri="{BB962C8B-B14F-4D97-AF65-F5344CB8AC3E}">
        <p14:creationId xmlns:p14="http://schemas.microsoft.com/office/powerpoint/2010/main" val="266231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3CC346-51CE-074C-A8AE-9013AE63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1525"/>
          </a:xfrm>
        </p:spPr>
        <p:txBody>
          <a:bodyPr/>
          <a:lstStyle/>
          <a:p>
            <a:r>
              <a:rPr lang="en-US" dirty="0"/>
              <a:t>Effect of Training Size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989FA0-06C5-B14A-8011-6129453727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5" b="35"/>
          <a:stretch/>
        </p:blipFill>
        <p:spPr>
          <a:xfrm>
            <a:off x="5196442" y="228600"/>
            <a:ext cx="6405245" cy="6400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22885-1FC2-C044-A9EC-AE1946599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28788"/>
            <a:ext cx="3932237" cy="46720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Reduction by # of files/speaker: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From 10 files/speaker (4140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To 2 files/speaker (828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Reduction by # of speakers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From 414 speakers (4140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To 69 speakers (690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Validation set also reduced proportionally</a:t>
            </a:r>
          </a:p>
        </p:txBody>
      </p:sp>
    </p:spTree>
    <p:extLst>
      <p:ext uri="{BB962C8B-B14F-4D97-AF65-F5344CB8AC3E}">
        <p14:creationId xmlns:p14="http://schemas.microsoft.com/office/powerpoint/2010/main" val="377235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3CC346-51CE-074C-A8AE-9013AE63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1525"/>
          </a:xfrm>
        </p:spPr>
        <p:txBody>
          <a:bodyPr/>
          <a:lstStyle/>
          <a:p>
            <a:r>
              <a:rPr lang="en-US" dirty="0"/>
              <a:t>Effect of Training Size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989FA0-06C5-B14A-8011-6129453727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5" b="35"/>
          <a:stretch/>
        </p:blipFill>
        <p:spPr>
          <a:xfrm>
            <a:off x="5196442" y="228600"/>
            <a:ext cx="6405245" cy="64008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22885-1FC2-C044-A9EC-AE1946599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28788"/>
            <a:ext cx="3932237" cy="46720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Reduction by # of files/speaker: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From 10 files/speaker (4140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To 2 files/speaker (828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Reduction by # of speakers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From 414 speakers (4140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To 69 speakers (690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Validation set also reduced proportionally</a:t>
            </a:r>
          </a:p>
        </p:txBody>
      </p:sp>
    </p:spTree>
    <p:extLst>
      <p:ext uri="{BB962C8B-B14F-4D97-AF65-F5344CB8AC3E}">
        <p14:creationId xmlns:p14="http://schemas.microsoft.com/office/powerpoint/2010/main" val="257668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Adapting the TIMIT model on the Hillenbrand corpus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2361915"/>
              </p:ext>
            </p:extLst>
          </p:nvPr>
        </p:nvGraphicFramePr>
        <p:xfrm>
          <a:off x="6172205" y="1280795"/>
          <a:ext cx="518159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885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672662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777766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Hillenbrand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291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TIMIT NS10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TIMIT NS10 adapted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4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TIMIT PE15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3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TIMIT PE15 adapted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48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41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DeepFormants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41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DeepFormants adapted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09278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1A6F6-6ECF-EE4E-96DB-0913D441B1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Hillenbrand dataset:</a:t>
            </a:r>
          </a:p>
          <a:p>
            <a:pPr lvl="1"/>
            <a:r>
              <a:rPr lang="en-US" dirty="0"/>
              <a:t>1668 single-syllable words</a:t>
            </a:r>
          </a:p>
          <a:p>
            <a:pPr lvl="1"/>
            <a:r>
              <a:rPr lang="en-US" dirty="0"/>
              <a:t>Only vowel formants measured</a:t>
            </a:r>
          </a:p>
          <a:p>
            <a:pPr lvl="1"/>
            <a:r>
              <a:rPr lang="en-US" dirty="0"/>
              <a:t>Mix of adults and 10-12yo kids</a:t>
            </a:r>
          </a:p>
          <a:p>
            <a:r>
              <a:rPr lang="en-US" dirty="0"/>
              <a:t>Small dataset: adaptation helps!</a:t>
            </a:r>
          </a:p>
          <a:p>
            <a:r>
              <a:rPr lang="en-US" dirty="0"/>
              <a:t>With a large enough dataset, it’s probably better to train from scratch</a:t>
            </a:r>
          </a:p>
        </p:txBody>
      </p:sp>
    </p:spTree>
    <p:extLst>
      <p:ext uri="{BB962C8B-B14F-4D97-AF65-F5344CB8AC3E}">
        <p14:creationId xmlns:p14="http://schemas.microsoft.com/office/powerpoint/2010/main" val="80383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37FA-7AF8-F14D-943A-1D44E70D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5BF6C4-EA5F-AA4E-95BE-0479A3B05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“FormantNet” algorithm can be used to train a tracker on a corpus without prior hand-obtained formant measures for training</a:t>
            </a:r>
          </a:p>
          <a:p>
            <a:pPr lvl="1"/>
            <a:r>
              <a:rPr lang="en-US" dirty="0"/>
              <a:t>Works best on a reasonably large corpus</a:t>
            </a:r>
          </a:p>
          <a:p>
            <a:r>
              <a:rPr lang="en-US" dirty="0"/>
              <a:t>Lower error than popular LPC-based trackers and supervised DNNs</a:t>
            </a:r>
          </a:p>
          <a:p>
            <a:r>
              <a:rPr lang="en-US" dirty="0"/>
              <a:t>Source modeling is a continued avenue of research</a:t>
            </a:r>
          </a:p>
          <a:p>
            <a:r>
              <a:rPr lang="en-US" dirty="0"/>
              <a:t>Produces a model of the </a:t>
            </a:r>
            <a:r>
              <a:rPr lang="en-US" b="1" dirty="0"/>
              <a:t>entire</a:t>
            </a:r>
            <a:r>
              <a:rPr lang="en-US" dirty="0"/>
              <a:t> vocal-tract signal: Bandwidths, amplitudes, and higher formants</a:t>
            </a:r>
          </a:p>
          <a:p>
            <a:pPr lvl="1"/>
            <a:r>
              <a:rPr lang="en-US" dirty="0"/>
              <a:t>Useful for e.g. formant speech synthesis</a:t>
            </a:r>
          </a:p>
          <a:p>
            <a:r>
              <a:rPr lang="en-US" dirty="0"/>
              <a:t>Available now: </a:t>
            </a:r>
            <a:r>
              <a:rPr lang="en-US" u="sng" dirty="0">
                <a:solidFill>
                  <a:schemeClr val="accent1"/>
                </a:solidFill>
              </a:rPr>
              <a:t>github.com/NemoursResearch/FormantTracking</a:t>
            </a:r>
          </a:p>
          <a:p>
            <a:pPr lvl="1"/>
            <a:r>
              <a:rPr lang="en-US" dirty="0"/>
              <a:t>Soon </a:t>
            </a:r>
            <a:r>
              <a:rPr lang="en-US" u="sng" dirty="0">
                <a:solidFill>
                  <a:schemeClr val="accent1"/>
                </a:solidFill>
              </a:rPr>
              <a:t>github.com/NemoursResearch/FormantNet</a:t>
            </a:r>
          </a:p>
        </p:txBody>
      </p:sp>
    </p:spTree>
    <p:extLst>
      <p:ext uri="{BB962C8B-B14F-4D97-AF65-F5344CB8AC3E}">
        <p14:creationId xmlns:p14="http://schemas.microsoft.com/office/powerpoint/2010/main" val="402824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A561-8355-5544-827D-2948929E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D5084-734C-704A-9C14-E099086CD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538749"/>
            <a:ext cx="10515600" cy="4506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D8531-1DBF-F644-804A-4DC2488F5D79}"/>
              </a:ext>
            </a:extLst>
          </p:cNvPr>
          <p:cNvSpPr txBox="1"/>
          <p:nvPr/>
        </p:nvSpPr>
        <p:spPr>
          <a:xfrm>
            <a:off x="838200" y="6031210"/>
            <a:ext cx="5296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Red: Hand-measured frequencies (F1-F3)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42A0C-7395-B849-A7BC-F07E7B798E02}"/>
              </a:ext>
            </a:extLst>
          </p:cNvPr>
          <p:cNvSpPr txBox="1"/>
          <p:nvPr/>
        </p:nvSpPr>
        <p:spPr>
          <a:xfrm>
            <a:off x="7176887" y="6031209"/>
            <a:ext cx="417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Blue: Model frequencies (F1-F4)</a:t>
            </a:r>
          </a:p>
        </p:txBody>
      </p:sp>
    </p:spTree>
    <p:extLst>
      <p:ext uri="{BB962C8B-B14F-4D97-AF65-F5344CB8AC3E}">
        <p14:creationId xmlns:p14="http://schemas.microsoft.com/office/powerpoint/2010/main" val="287781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F3640-DF32-5944-9F13-F11372F7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Amplitudes and Bandwidths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EB8FC2-1AC6-2B4A-9B33-55E03E52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813" y="0"/>
            <a:ext cx="4800600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A032A8-8836-0045-B9E6-E13471FA2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6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49E3-D30C-1543-AD8E-AF89082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213"/>
          </a:xfrm>
        </p:spPr>
        <p:txBody>
          <a:bodyPr>
            <a:normAutofit fontScale="90000"/>
          </a:bodyPr>
          <a:lstStyle/>
          <a:p>
            <a:r>
              <a:rPr lang="en-US" dirty="0"/>
              <a:t>Cited 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DE976-5143-0348-B29B-C8139DF3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7462"/>
            <a:ext cx="10515600" cy="569660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P. Alku, “Glottal wave analysis with pitch synchronous iterative adaptive filtering,” </a:t>
            </a:r>
            <a:r>
              <a:rPr lang="en-US" i="1" dirty="0"/>
              <a:t>Speech Communication</a:t>
            </a:r>
            <a:r>
              <a:rPr lang="en-US" dirty="0"/>
              <a:t>, vol. 19, pp. 459–476, 1992.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P. Boersma and D. Weenink, “Praat, a system for doing phonetics by computer,” </a:t>
            </a:r>
            <a:r>
              <a:rPr lang="en-US" i="1" dirty="0"/>
              <a:t>Glot International</a:t>
            </a:r>
            <a:r>
              <a:rPr lang="en-US" dirty="0"/>
              <a:t>, vol. 5, no. 9/10, pp. 341-345, 2002.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C. G. Clopper and T. N. Tamati, “Effects of local lexical competition and regional dialect on vowel production,”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136, no. 1, pp. 1-4, 2014.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L. Deng, L. J. Lee, H. Attias, and A. Acero, “A structured speech model with continuous hidden dynamics and prediction-residual training for tracking vocal tract resonances,” in </a:t>
            </a:r>
            <a:r>
              <a:rPr lang="en-US" i="1" dirty="0"/>
              <a:t>Proceedings of ICASSP 2004—IEEE International Conference on Acoustics, Speech and Signal Processing</a:t>
            </a:r>
            <a:r>
              <a:rPr lang="en-US" dirty="0"/>
              <a:t>, vol. 1, pp. I-557, 2004.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L. Deng, X. Cui, R. Pruvenok, Y. Chen, S. Momen, and A. Alwan, “A database of vocal tract resonance trajectories for research in speech processing,” in </a:t>
            </a:r>
            <a:r>
              <a:rPr lang="en-US" i="1" dirty="0"/>
              <a:t>Proceedings of ICASSP 2006—IEEE International Conference on Acoustics, Speech and Signal Processing</a:t>
            </a:r>
            <a:r>
              <a:rPr lang="en-US" dirty="0"/>
              <a:t>, vol. 1, pp. I-I, 2006.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Y. Dissen, J. Goldberger, and J. Keshet, “Formant estimation and tracking: A deep learning approach,”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145, no. 2, pp. 642-653, Feb. 2019.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G. Fant, </a:t>
            </a:r>
            <a:r>
              <a:rPr lang="en-US" i="1" dirty="0"/>
              <a:t>Acoustic Theory of Speech Production</a:t>
            </a:r>
            <a:r>
              <a:rPr lang="en-US" dirty="0"/>
              <a:t>. The Hague: Mouton, 1970.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J. S. Garofolo, L. F. Lamel, W. M. Fisher, J. G. Fiscus, D. S. Pallett, N. L. Dahlgren, and V. Zue, </a:t>
            </a:r>
            <a:r>
              <a:rPr lang="en-US" i="1" dirty="0"/>
              <a:t>The DARPA TIMIT acoustic-phonetic continuous speech corpus. </a:t>
            </a:r>
            <a:r>
              <a:rPr lang="en-US" dirty="0"/>
              <a:t>Linguistic Data Consortium, 1993.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J. Hillenbrand, L. A. Getty, M. J. Clark, and K. Wheeler, “Acoustic characteristics of American English vowels,”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97, no. 5, pp. 3099- 3111, 1995.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J. Lilley and H. T. Bunnell, “Unsupervised Training of a DNN-based Formant Tracker,” to appear in </a:t>
            </a:r>
            <a:r>
              <a:rPr lang="en-US" i="1" dirty="0"/>
              <a:t>Proceedings INTERSPEECH 2021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D. D. Mehta, D. Rudoy, and P. J. Wolfe, “Kalman-based autoregressive moving average modeling and inference for formant and antiformant tracking,”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132, no. 3, pp. 1732-1746, 2012.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P. Mokhtari, B. Story, P. Alku, and H. Ando, “Estimation of the glottal flow from speech pressure signals: Evaluation of three variants of iterative adaptive inverse filtering using computational physical modelling of voice production”, </a:t>
            </a:r>
            <a:r>
              <a:rPr lang="en-US" i="1" dirty="0"/>
              <a:t>Speech Communication</a:t>
            </a:r>
            <a:r>
              <a:rPr lang="en-US" dirty="0"/>
              <a:t>, vol. 104, pp. 24-38, Nov. 2018.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F. Schiel and T. Zitzelberger, “Evaluation of automatic formant trackers,” in </a:t>
            </a:r>
            <a:r>
              <a:rPr lang="en-US" i="1" dirty="0"/>
              <a:t>Proceedings of the Eleventh International Conference on Language Resources and Evaluation (LREC 2018), </a:t>
            </a:r>
            <a:r>
              <a:rPr lang="en-US" dirty="0"/>
              <a:t>Miyazaki, Japan, May 7-12, 2018, pp. 2843-2848.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K. Sjölander and J. Beskow, “WaveSurfer – an open source speech tool,” in </a:t>
            </a:r>
            <a:r>
              <a:rPr lang="en-US" i="1" dirty="0"/>
              <a:t>Proceedings INTERSPEECH 2000 – 1st Annual Conference of the International Speech Communication Association</a:t>
            </a:r>
            <a:r>
              <a:rPr lang="en-US" dirty="0"/>
              <a:t>, Beijing, China, Oct. 16-20, 2000, pp. 464–467.</a:t>
            </a:r>
          </a:p>
        </p:txBody>
      </p:sp>
    </p:spTree>
    <p:extLst>
      <p:ext uri="{BB962C8B-B14F-4D97-AF65-F5344CB8AC3E}">
        <p14:creationId xmlns:p14="http://schemas.microsoft.com/office/powerpoint/2010/main" val="27109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050E0-1BA7-CB43-BF82-19080CC0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307"/>
          </a:xfrm>
        </p:spPr>
        <p:txBody>
          <a:bodyPr/>
          <a:lstStyle/>
          <a:p>
            <a:r>
              <a:rPr lang="en-US" dirty="0"/>
              <a:t>Deep Neural Networks (DNNs)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459D3B-95EA-C44E-8BE4-B462CC22B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10820"/>
            <a:ext cx="6462705" cy="46994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Consist of layers of </a:t>
            </a:r>
            <a:r>
              <a:rPr lang="en-US" b="1" dirty="0"/>
              <a:t>units</a:t>
            </a:r>
            <a:r>
              <a:rPr lang="en-US" dirty="0"/>
              <a:t> (circles)</a:t>
            </a:r>
          </a:p>
          <a:p>
            <a:r>
              <a:rPr lang="en-US" dirty="0"/>
              <a:t>Units compute a nonlinear function of the weighted sum of its inputs: </a:t>
            </a:r>
            <a:r>
              <a:rPr lang="en-US" i="1" dirty="0"/>
              <a:t>y = f(WX + B)</a:t>
            </a:r>
          </a:p>
          <a:p>
            <a:r>
              <a:rPr lang="en-US" dirty="0"/>
              <a:t>Outputs are compared to target reference values to compute a </a:t>
            </a:r>
            <a:r>
              <a:rPr lang="en-US" b="1" dirty="0"/>
              <a:t>loss</a:t>
            </a:r>
            <a:r>
              <a:rPr lang="en-US" dirty="0"/>
              <a:t> (error)</a:t>
            </a:r>
          </a:p>
          <a:p>
            <a:r>
              <a:rPr lang="en-US" dirty="0"/>
              <a:t>Loss is used to adjust model weights in a process called backpropagation (red arrows)</a:t>
            </a:r>
          </a:p>
          <a:p>
            <a:r>
              <a:rPr lang="en-US" dirty="0"/>
              <a:t>Special types of neural networks:</a:t>
            </a:r>
          </a:p>
          <a:p>
            <a:pPr lvl="1"/>
            <a:r>
              <a:rPr lang="en-US" dirty="0"/>
              <a:t>Convolutional neural network (CNN): Used for image input (e.g. spectrograms)</a:t>
            </a:r>
          </a:p>
          <a:p>
            <a:pPr lvl="1"/>
            <a:r>
              <a:rPr lang="en-US" dirty="0"/>
              <a:t>Recurrent neural network (RNN): Used for sequences (e.g. sound waves)</a:t>
            </a:r>
          </a:p>
          <a:p>
            <a:pPr lvl="2"/>
            <a:r>
              <a:rPr lang="en-US" b="1" dirty="0"/>
              <a:t>LSTM</a:t>
            </a:r>
            <a:r>
              <a:rPr lang="en-US" dirty="0"/>
              <a:t> (Long Short-Term Memory): one type of RNN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78C9CD-D12E-2444-8CD6-105FEA1FF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0823"/>
            <a:ext cx="5181600" cy="45661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7BD605-DCE9-2E4E-B35D-259635C4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66" y="2874963"/>
            <a:ext cx="3200400" cy="3302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EA66708-F8F0-684B-B670-72BF03070837}"/>
              </a:ext>
            </a:extLst>
          </p:cNvPr>
          <p:cNvSpPr/>
          <p:nvPr/>
        </p:nvSpPr>
        <p:spPr>
          <a:xfrm>
            <a:off x="8474396" y="1715941"/>
            <a:ext cx="450167" cy="436099"/>
          </a:xfrm>
          <a:prstGeom prst="ellipse">
            <a:avLst/>
          </a:prstGeom>
          <a:solidFill>
            <a:srgbClr val="00F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7DD2BD-5741-2F49-9B0B-007BACBFF09F}"/>
              </a:ext>
            </a:extLst>
          </p:cNvPr>
          <p:cNvSpPr/>
          <p:nvPr/>
        </p:nvSpPr>
        <p:spPr>
          <a:xfrm>
            <a:off x="9126199" y="1715940"/>
            <a:ext cx="450167" cy="436099"/>
          </a:xfrm>
          <a:prstGeom prst="ellipse">
            <a:avLst/>
          </a:prstGeom>
          <a:solidFill>
            <a:srgbClr val="9B3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4847A-73C9-BA4A-B575-A950BE83A7B1}"/>
              </a:ext>
            </a:extLst>
          </p:cNvPr>
          <p:cNvSpPr txBox="1"/>
          <p:nvPr/>
        </p:nvSpPr>
        <p:spPr>
          <a:xfrm>
            <a:off x="10228171" y="1610823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  <a:p>
            <a:r>
              <a:rPr lang="en-US" dirty="0"/>
              <a:t>Values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C613B3-F2BE-984D-A5A5-DA23CD035952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8699480" y="2152040"/>
            <a:ext cx="0" cy="80143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502A2A-A569-F243-B53D-E02FCCCEA2E0}"/>
              </a:ext>
            </a:extLst>
          </p:cNvPr>
          <p:cNvCxnSpPr>
            <a:cxnSpLocks/>
          </p:cNvCxnSpPr>
          <p:nvPr/>
        </p:nvCxnSpPr>
        <p:spPr>
          <a:xfrm>
            <a:off x="9351218" y="2152039"/>
            <a:ext cx="64" cy="801433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E29EA7-5B1D-7D42-BEAD-B9E743AB1E5F}"/>
              </a:ext>
            </a:extLst>
          </p:cNvPr>
          <p:cNvCxnSpPr/>
          <p:nvPr/>
        </p:nvCxnSpPr>
        <p:spPr>
          <a:xfrm flipH="1">
            <a:off x="7773995" y="4902161"/>
            <a:ext cx="265545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36144F-B3CD-9F42-81A4-49ECE40A4A88}"/>
              </a:ext>
            </a:extLst>
          </p:cNvPr>
          <p:cNvCxnSpPr/>
          <p:nvPr/>
        </p:nvCxnSpPr>
        <p:spPr>
          <a:xfrm flipV="1">
            <a:off x="7773995" y="2552755"/>
            <a:ext cx="0" cy="23494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2D0436-2364-5F40-8B61-83D1D44AE03C}"/>
              </a:ext>
            </a:extLst>
          </p:cNvPr>
          <p:cNvCxnSpPr/>
          <p:nvPr/>
        </p:nvCxnSpPr>
        <p:spPr>
          <a:xfrm>
            <a:off x="7773995" y="2552755"/>
            <a:ext cx="15772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42ADAC-F8F2-2243-8686-E8A59BE62A1D}"/>
              </a:ext>
            </a:extLst>
          </p:cNvPr>
          <p:cNvCxnSpPr/>
          <p:nvPr/>
        </p:nvCxnSpPr>
        <p:spPr>
          <a:xfrm flipH="1">
            <a:off x="7773995" y="4075553"/>
            <a:ext cx="377959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43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Including test set in training material</a:t>
            </a:r>
            <a:br>
              <a:rPr lang="en-US" dirty="0"/>
            </a:br>
            <a:r>
              <a:rPr lang="en-US" sz="3600" dirty="0"/>
              <a:t>(no source model, </a:t>
            </a:r>
            <a:r>
              <a:rPr lang="en-US" sz="3600" i="1" dirty="0"/>
              <a:t>W</a:t>
            </a:r>
            <a:r>
              <a:rPr lang="en-US" sz="3600" dirty="0"/>
              <a:t>=.10)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7515402"/>
              </p:ext>
            </p:extLst>
          </p:nvPr>
        </p:nvGraphicFramePr>
        <p:xfrm>
          <a:off x="838200" y="1825625"/>
          <a:ext cx="518159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910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956442">
                  <a:extLst>
                    <a:ext uri="{9D8B030D-6E8A-4147-A177-3AD203B41FA5}">
                      <a16:colId xmlns:a16="http://schemas.microsoft.com/office/drawing/2014/main" val="3253124297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659519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Partial train +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train +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 + test + 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5628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6330894"/>
              </p:ext>
            </p:extLst>
          </p:nvPr>
        </p:nvGraphicFramePr>
        <p:xfrm>
          <a:off x="6172205" y="1825625"/>
          <a:ext cx="518159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81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882869">
                  <a:extLst>
                    <a:ext uri="{9D8B030D-6E8A-4147-A177-3AD203B41FA5}">
                      <a16:colId xmlns:a16="http://schemas.microsoft.com/office/drawing/2014/main" val="930557612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622738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Training set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Partial train +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 train +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 + test + 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16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18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536E-E056-2241-A55A-2AEACBF8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Sensitivity vs. Praat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71D1-523A-2B46-B9C5-335695E05D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Ran t-tests comparing each formant (F1-F3) of each pair of dialects (8) in TIMIT (84 total comparisons)</a:t>
            </a:r>
          </a:p>
          <a:p>
            <a:r>
              <a:rPr lang="en-US" dirty="0"/>
              <a:t>Compared hand labels (ground truth), FormantNet, and Praat</a:t>
            </a:r>
          </a:p>
          <a:p>
            <a:r>
              <a:rPr lang="en-US" dirty="0"/>
              <a:t>FormantNet correctly found 8 more significant differences than Praat</a:t>
            </a:r>
          </a:p>
          <a:p>
            <a:r>
              <a:rPr lang="en-US" dirty="0"/>
              <a:t>Accuracy: FN 83%, Praat 73%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06E945-7819-A146-82EC-4F6B028CCFD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2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855">
                  <a:extLst>
                    <a:ext uri="{9D8B030D-6E8A-4147-A177-3AD203B41FA5}">
                      <a16:colId xmlns:a16="http://schemas.microsoft.com/office/drawing/2014/main" val="642249346"/>
                    </a:ext>
                  </a:extLst>
                </a:gridCol>
                <a:gridCol w="253162">
                  <a:extLst>
                    <a:ext uri="{9D8B030D-6E8A-4147-A177-3AD203B41FA5}">
                      <a16:colId xmlns:a16="http://schemas.microsoft.com/office/drawing/2014/main" val="2536094489"/>
                    </a:ext>
                  </a:extLst>
                </a:gridCol>
                <a:gridCol w="945543">
                  <a:extLst>
                    <a:ext uri="{9D8B030D-6E8A-4147-A177-3AD203B41FA5}">
                      <a16:colId xmlns:a16="http://schemas.microsoft.com/office/drawing/2014/main" val="1801508988"/>
                    </a:ext>
                  </a:extLst>
                </a:gridCol>
                <a:gridCol w="896510">
                  <a:extLst>
                    <a:ext uri="{9D8B030D-6E8A-4147-A177-3AD203B41FA5}">
                      <a16:colId xmlns:a16="http://schemas.microsoft.com/office/drawing/2014/main" val="519244708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3581818913"/>
                    </a:ext>
                  </a:extLst>
                </a:gridCol>
                <a:gridCol w="848139">
                  <a:extLst>
                    <a:ext uri="{9D8B030D-6E8A-4147-A177-3AD203B41FA5}">
                      <a16:colId xmlns:a16="http://schemas.microsoft.com/office/drawing/2014/main" val="3620923119"/>
                    </a:ext>
                  </a:extLst>
                </a:gridCol>
                <a:gridCol w="863379">
                  <a:extLst>
                    <a:ext uri="{9D8B030D-6E8A-4147-A177-3AD203B41FA5}">
                      <a16:colId xmlns:a16="http://schemas.microsoft.com/office/drawing/2014/main" val="2174884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FormantNet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Praat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55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Hand Labels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sig.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sig.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8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94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sig.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5775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9AFA5E-497F-3D42-8F1E-EC58BA910AFA}"/>
              </a:ext>
            </a:extLst>
          </p:cNvPr>
          <p:cNvSpPr txBox="1"/>
          <p:nvPr/>
        </p:nvSpPr>
        <p:spPr>
          <a:xfrm>
            <a:off x="7003732" y="4520882"/>
            <a:ext cx="345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(Thanks to Maxwell Hope)</a:t>
            </a:r>
          </a:p>
        </p:txBody>
      </p:sp>
    </p:spTree>
    <p:extLst>
      <p:ext uri="{BB962C8B-B14F-4D97-AF65-F5344CB8AC3E}">
        <p14:creationId xmlns:p14="http://schemas.microsoft.com/office/powerpoint/2010/main" val="1055997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7E44-29BA-F54D-813B-1AD53B11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7234"/>
          </a:xfrm>
        </p:spPr>
        <p:txBody>
          <a:bodyPr>
            <a:normAutofit fontScale="90000"/>
          </a:bodyPr>
          <a:lstStyle/>
          <a:p>
            <a:r>
              <a:rPr lang="en-US" dirty="0"/>
              <a:t>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88C8-0554-814C-BE14-F4BD88650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360"/>
            <a:ext cx="10515600" cy="5696606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M. Abadi, A. Agarwal, P. Barham, E. Brevdo, Z. Chen, C. Citro, et al. </a:t>
            </a:r>
            <a:r>
              <a:rPr lang="en-US" i="1" dirty="0"/>
              <a:t>TensorFlow: Large-scale machine learning on heterogeneous systems</a:t>
            </a:r>
            <a:r>
              <a:rPr lang="en-US" dirty="0"/>
              <a:t>, 2015. Software available from tensorflow.org. Version 2.3.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S. Fulop and C. Shadle, “Automated formant tracking using reassigned spectrograms,”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143, no. 3, p. 1870, 2018. Doi:10.1121/1.5036138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D. Gowda, M. Airaksinen, and P. Alku, “Quasi closed phase analysis of speech signals using time varying weighted linear prediction for accurate formant tracking,” in </a:t>
            </a:r>
            <a:r>
              <a:rPr lang="en-US" i="1" dirty="0"/>
              <a:t>Proceedings of ICASSP 2016—IEEE International Conference on Acoustics, Speech and Signal Processing</a:t>
            </a:r>
            <a:r>
              <a:rPr lang="en-US" dirty="0"/>
              <a:t>, vol. 1, pp. 4980-4984, 2016.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D. Gowda, M. Airaksinen, and P. Alku, “Quasi-closed phase forward-backward linear prediction analysis of speech for accurate formant detection and estimation,”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142, no. 3, pp. 1542-1553, 2017. Doi: 10.1121/1.5001512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D. Gowda and P. Alku, “Time-varying quasi-closed-phase weighted linear prediction analysis of speech for accurate formant detection and tracking,” in </a:t>
            </a:r>
            <a:r>
              <a:rPr lang="en-US" i="1" dirty="0"/>
              <a:t>Proceedings INTERSPEECH 2016 –17th Annual Conference of the International Speech Communication Association</a:t>
            </a:r>
            <a:r>
              <a:rPr lang="en-US" dirty="0"/>
              <a:t>, San Francisco, USA, Sep. 8-12, 2016, pp. 1760–1764.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G. E. Hinton and R. S. Zemel, “Autoencoders, minimum description length and Helmholtz free energy,” </a:t>
            </a:r>
            <a:r>
              <a:rPr lang="en-US" i="1" dirty="0"/>
              <a:t>Advances in Neural Information Processing Systems</a:t>
            </a:r>
            <a:r>
              <a:rPr lang="en-US" dirty="0"/>
              <a:t> 6, pp. 3-10, 1994.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J. N. Holmes, "Research report - formant synthesizers - cascade or parallel," </a:t>
            </a:r>
            <a:r>
              <a:rPr lang="en-US" i="1" dirty="0"/>
              <a:t>Speech Communication</a:t>
            </a:r>
            <a:r>
              <a:rPr lang="en-US" dirty="0"/>
              <a:t>, vol. 2, pp. 251-273, 1983.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M. Kramer, “Nonlinear principal component analysis using autoassociative neural networks,” </a:t>
            </a:r>
            <a:r>
              <a:rPr lang="en-US" i="1" dirty="0"/>
              <a:t>AIChE Journal</a:t>
            </a:r>
            <a:r>
              <a:rPr lang="en-US" dirty="0"/>
              <a:t>, vol. 37, no. 2, pp, 233-243, 1991. Doi: 10.1002/aic.690370209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J. P. Olive, “Automatic Formant Tracking by a Newton-Raphson Technique,” </a:t>
            </a:r>
            <a:r>
              <a:rPr lang="en-US" i="1" dirty="0"/>
              <a:t>Journal of the Acoustical Society of America</a:t>
            </a:r>
            <a:r>
              <a:rPr lang="en-US" dirty="0"/>
              <a:t>, vol. 50, pp. 661-670, 1971. Doi: 10.1121/1.1912681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M. A. Ramírez, “Hybrid autoregressive resonance estimation and density mixture formant tracking model,” </a:t>
            </a:r>
            <a:r>
              <a:rPr lang="en-US" i="1" dirty="0"/>
              <a:t>IEEE Access</a:t>
            </a:r>
            <a:r>
              <a:rPr lang="en-US" dirty="0"/>
              <a:t>, vol. 6, pp. 30217-30224, 2018.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M. Scheffer, </a:t>
            </a:r>
            <a:r>
              <a:rPr lang="en-US" i="1" dirty="0"/>
              <a:t>Advanced Speech Signal Processor (libassp). </a:t>
            </a:r>
            <a:r>
              <a:rPr lang="en-US" dirty="0"/>
              <a:t>http://www.sourceforge.net/projects/libassp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K. Sjölander, </a:t>
            </a:r>
            <a:r>
              <a:rPr lang="en-US" i="1" dirty="0"/>
              <a:t>Snack-Sound-Toolkit.</a:t>
            </a:r>
            <a:r>
              <a:rPr lang="en-US" dirty="0"/>
              <a:t> http://www.speech.kth.se/snack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R. Sharma, L. V. Vignolo, G. Schlotthauer, M. A. Colominas, H. L. Rufiner, and S. R. M. Prasanna, “Empirical mode decomposition for adaptive AM-FM analysis of speech: A review,” </a:t>
            </a:r>
            <a:r>
              <a:rPr lang="en-US" i="1" dirty="0"/>
              <a:t>Speech Communication</a:t>
            </a:r>
            <a:r>
              <a:rPr lang="en-US" dirty="0"/>
              <a:t>, vol. 88, pp. 39-64, 2017. Doi: 10.1016/j.specom.2016.12.004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B. H. Story and K. Bunton, “Formant measurement in children’s speech based on spectral filtering,” </a:t>
            </a:r>
            <a:r>
              <a:rPr lang="en-US" i="1" dirty="0"/>
              <a:t>Speech Communication</a:t>
            </a:r>
            <a:r>
              <a:rPr lang="en-US" dirty="0"/>
              <a:t>, vol. 76, pp. 93-111, 2016.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8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“DeepFormants” versus other trackers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821635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967408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877952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RMSE,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Deep</a:t>
                      </a:r>
                    </a:p>
                    <a:p>
                      <a:pPr algn="ctr"/>
                      <a:r>
                        <a:rPr lang="en-US" sz="2400" b="1" dirty="0"/>
                        <a:t>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7159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59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1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795131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924334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</a:t>
                      </a:r>
                    </a:p>
                    <a:p>
                      <a:pPr algn="ctr"/>
                      <a:r>
                        <a:rPr lang="en-US" sz="2400" dirty="0"/>
                        <a:t>Formants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DF-RCNN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MSR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40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WaveSurfer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0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0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58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EF5-0BF7-2247-8A43-076D9B95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spectra: /i/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81E7-6F63-1C44-BA58-3CF3F26B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3555"/>
            <a:ext cx="10515600" cy="4771697"/>
          </a:xfrm>
        </p:spPr>
      </p:pic>
    </p:spTree>
    <p:extLst>
      <p:ext uri="{BB962C8B-B14F-4D97-AF65-F5344CB8AC3E}">
        <p14:creationId xmlns:p14="http://schemas.microsoft.com/office/powerpoint/2010/main" val="3140662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EF5-0BF7-2247-8A43-076D9B95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spectra: /a/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81E7-6F63-1C44-BA58-3CF3F26B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473555"/>
            <a:ext cx="10515600" cy="4771697"/>
          </a:xfrm>
        </p:spPr>
      </p:pic>
    </p:spTree>
    <p:extLst>
      <p:ext uri="{BB962C8B-B14F-4D97-AF65-F5344CB8AC3E}">
        <p14:creationId xmlns:p14="http://schemas.microsoft.com/office/powerpoint/2010/main" val="297401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AEF5-0BF7-2247-8A43-076D9B95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spectra: /u/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81E7-6F63-1C44-BA58-3CF3F26B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473555"/>
            <a:ext cx="10515600" cy="4771697"/>
          </a:xfrm>
        </p:spPr>
      </p:pic>
    </p:spTree>
    <p:extLst>
      <p:ext uri="{BB962C8B-B14F-4D97-AF65-F5344CB8AC3E}">
        <p14:creationId xmlns:p14="http://schemas.microsoft.com/office/powerpoint/2010/main" val="3656439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3BA8-EFDE-0847-8AD1-63684DBA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Delta-frequency (</a:t>
            </a:r>
            <a:r>
              <a:rPr lang="en-US" i="1" dirty="0"/>
              <a:t>△f</a:t>
            </a:r>
            <a:r>
              <a:rPr lang="en-US" dirty="0"/>
              <a:t>)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EAD-25ED-374F-82EC-C1AB4C472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Added loss for change in predicted frequency of each formant from one frame to the next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is number of resonances):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600"/>
                  </a:spcBef>
                  <a:spcAft>
                    <a:spcPts val="1200"/>
                  </a:spcAft>
                </a:pPr>
                <a:r>
                  <a:rPr lang="en-US" dirty="0"/>
                  <a:t>Total loss is regular loss plus </a:t>
                </a:r>
                <a:r>
                  <a:rPr lang="en-US" b="1" dirty="0"/>
                  <a:t>weighted</a:t>
                </a:r>
                <a:r>
                  <a:rPr lang="en-US" dirty="0"/>
                  <a:t> sum of △</a:t>
                </a:r>
                <a:r>
                  <a:rPr lang="en-US" i="1" dirty="0"/>
                  <a:t>f</a:t>
                </a:r>
                <a:r>
                  <a:rPr lang="en-US" dirty="0"/>
                  <a:t>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𝐷𝑒𝑐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𝐼𝑛𝑝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𝑓𝐿𝑜𝑠𝑠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73EAD-25ED-374F-82EC-C1AB4C472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337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04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△f</a:t>
            </a:r>
            <a:r>
              <a:rPr lang="en-US" dirty="0"/>
              <a:t> Loss: Effect of weight </a:t>
            </a:r>
            <a:r>
              <a:rPr lang="en-US" i="1" dirty="0"/>
              <a:t>W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31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979007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0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2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5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42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93878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363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968275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76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8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94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025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△f loss (Pre-emphasis model)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7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9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28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0484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5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9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1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26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2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EED2-00C2-4A4D-9123-55D2318B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“DeepFormants”: a DNN Formant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254B-9C32-294F-92F5-43E01189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Dissen et al. (2016, 2019) trained a neural network (“DeepFormants”) to estimate formant frequencies F1-F3</a:t>
            </a:r>
          </a:p>
          <a:p>
            <a:pPr lvl="1"/>
            <a:r>
              <a:rPr lang="en-US" dirty="0"/>
              <a:t>Trained on the hand-measured F1-F3 frequencies of a 538-file subset (Deng et al. 2004) of the 6300-file TIMIT corpus (Garofolo et al. 1993)</a:t>
            </a:r>
          </a:p>
          <a:p>
            <a:pPr lvl="2"/>
            <a:r>
              <a:rPr lang="en-US" dirty="0"/>
              <a:t>346 files used for training; 192 withheld for testing</a:t>
            </a:r>
          </a:p>
          <a:p>
            <a:pPr lvl="1"/>
            <a:r>
              <a:rPr lang="en-US" dirty="0"/>
              <a:t>Two models: one LSTM; one a combination RNN-CNN (“DF-RCNN”)</a:t>
            </a:r>
          </a:p>
          <a:p>
            <a:r>
              <a:rPr lang="en-US" dirty="0"/>
              <a:t>Showed results generally superior to other methods on the TIMIT dataset (Praat, WaveSurfer, MSR, KARMA; see also Schiel &amp; Zitzelberger, 2018)</a:t>
            </a:r>
          </a:p>
        </p:txBody>
      </p:sp>
    </p:spTree>
    <p:extLst>
      <p:ext uri="{BB962C8B-B14F-4D97-AF65-F5344CB8AC3E}">
        <p14:creationId xmlns:p14="http://schemas.microsoft.com/office/powerpoint/2010/main" val="2836586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5EFD-D1DD-8849-B264-D47EE774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△f loss (No source model)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DC3C9B-EA12-3344-A1D1-CB491F41408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359686516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963789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9654426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78585543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69953538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7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7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96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2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2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28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50484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5A2208-DA2E-6F40-B05B-FA72FE4FE45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5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19">
                  <a:extLst>
                    <a:ext uri="{9D8B030D-6E8A-4147-A177-3AD203B41FA5}">
                      <a16:colId xmlns:a16="http://schemas.microsoft.com/office/drawing/2014/main" val="49217489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39272995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56547806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4197234425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17602861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97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9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2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0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1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26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98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Modeling (no </a:t>
            </a:r>
            <a:r>
              <a:rPr lang="en-US" i="1" dirty="0"/>
              <a:t>△f</a:t>
            </a:r>
            <a:r>
              <a:rPr lang="en-US" dirty="0"/>
              <a:t> Loss)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524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830317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796154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264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830317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830317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801414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014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Modeling (w=5)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31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979007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363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968275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237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Modeling (w=10)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31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979007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363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968275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77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Modeling (w=15)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31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979007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363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968275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222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8834-5CDC-7C43-8DAF-861A5617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Modeling w/</a:t>
            </a:r>
            <a:r>
              <a:rPr lang="en-US" i="1" dirty="0"/>
              <a:t>△f</a:t>
            </a:r>
            <a:r>
              <a:rPr lang="en-US" dirty="0"/>
              <a:t> Loss (“best” weights)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38BDBB-AF32-5143-9B18-DAF89721671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5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483">
                  <a:extLst>
                    <a:ext uri="{9D8B030D-6E8A-4147-A177-3AD203B41FA5}">
                      <a16:colId xmlns:a16="http://schemas.microsoft.com/office/drawing/2014/main" val="1061644199"/>
                    </a:ext>
                  </a:extLst>
                </a:gridCol>
                <a:gridCol w="620110">
                  <a:extLst>
                    <a:ext uri="{9D8B030D-6E8A-4147-A177-3AD203B41FA5}">
                      <a16:colId xmlns:a16="http://schemas.microsoft.com/office/drawing/2014/main" val="3253124297"/>
                    </a:ext>
                  </a:extLst>
                </a:gridCol>
                <a:gridCol w="1061545">
                  <a:extLst>
                    <a:ext uri="{9D8B030D-6E8A-4147-A177-3AD203B41FA5}">
                      <a16:colId xmlns:a16="http://schemas.microsoft.com/office/drawing/2014/main" val="1792738050"/>
                    </a:ext>
                  </a:extLst>
                </a:gridCol>
                <a:gridCol w="599090">
                  <a:extLst>
                    <a:ext uri="{9D8B030D-6E8A-4147-A177-3AD203B41FA5}">
                      <a16:colId xmlns:a16="http://schemas.microsoft.com/office/drawing/2014/main" val="1295187203"/>
                    </a:ext>
                  </a:extLst>
                </a:gridCol>
                <a:gridCol w="830317">
                  <a:extLst>
                    <a:ext uri="{9D8B030D-6E8A-4147-A177-3AD203B41FA5}">
                      <a16:colId xmlns:a16="http://schemas.microsoft.com/office/drawing/2014/main" val="569952428"/>
                    </a:ext>
                  </a:extLst>
                </a:gridCol>
                <a:gridCol w="691050">
                  <a:extLst>
                    <a:ext uri="{9D8B030D-6E8A-4147-A177-3AD203B41FA5}">
                      <a16:colId xmlns:a16="http://schemas.microsoft.com/office/drawing/2014/main" val="3721116647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all segments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9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9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6870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0313825-7312-9A42-B467-332AA01E74D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5" y="1825625"/>
          <a:ext cx="518159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795">
                  <a:extLst>
                    <a:ext uri="{9D8B030D-6E8A-4147-A177-3AD203B41FA5}">
                      <a16:colId xmlns:a16="http://schemas.microsoft.com/office/drawing/2014/main" val="7857891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30557612"/>
                    </a:ext>
                  </a:extLst>
                </a:gridCol>
                <a:gridCol w="1051034">
                  <a:extLst>
                    <a:ext uri="{9D8B030D-6E8A-4147-A177-3AD203B41FA5}">
                      <a16:colId xmlns:a16="http://schemas.microsoft.com/office/drawing/2014/main" val="991990741"/>
                    </a:ext>
                  </a:extLst>
                </a:gridCol>
                <a:gridCol w="672663">
                  <a:extLst>
                    <a:ext uri="{9D8B030D-6E8A-4147-A177-3AD203B41FA5}">
                      <a16:colId xmlns:a16="http://schemas.microsoft.com/office/drawing/2014/main" val="906273433"/>
                    </a:ext>
                  </a:extLst>
                </a:gridCol>
                <a:gridCol w="714703">
                  <a:extLst>
                    <a:ext uri="{9D8B030D-6E8A-4147-A177-3AD203B41FA5}">
                      <a16:colId xmlns:a16="http://schemas.microsoft.com/office/drawing/2014/main" val="16629803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64475950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MAE, vowels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0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bg1"/>
                          </a:solidFill>
                        </a:rPr>
                        <a:t>W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6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8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Pre-emphasis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77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2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10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050E0-1BA7-CB43-BF82-19080CC0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307"/>
          </a:xfrm>
        </p:spPr>
        <p:txBody>
          <a:bodyPr/>
          <a:lstStyle/>
          <a:p>
            <a:r>
              <a:rPr lang="en-US" dirty="0"/>
              <a:t>Deep Neural Networks (DNNs)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459D3B-95EA-C44E-8BE4-B462CC22B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10820"/>
            <a:ext cx="6462705" cy="46994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Consist of layers of </a:t>
            </a:r>
            <a:r>
              <a:rPr lang="en-US" b="1" dirty="0"/>
              <a:t>units</a:t>
            </a:r>
            <a:r>
              <a:rPr lang="en-US" dirty="0"/>
              <a:t> (circles)</a:t>
            </a:r>
          </a:p>
          <a:p>
            <a:r>
              <a:rPr lang="en-US" dirty="0"/>
              <a:t>Units compute a nonlinear function of the weighted sum of its inputs: </a:t>
            </a:r>
            <a:r>
              <a:rPr lang="en-US" i="1" dirty="0"/>
              <a:t>y = f(WX + B)</a:t>
            </a:r>
          </a:p>
          <a:p>
            <a:r>
              <a:rPr lang="en-US" dirty="0"/>
              <a:t>Outputs are compared to target reference values to compute a </a:t>
            </a:r>
            <a:r>
              <a:rPr lang="en-US" b="1" dirty="0"/>
              <a:t>loss</a:t>
            </a:r>
            <a:r>
              <a:rPr lang="en-US" dirty="0"/>
              <a:t> (error)</a:t>
            </a:r>
          </a:p>
          <a:p>
            <a:r>
              <a:rPr lang="en-US" dirty="0"/>
              <a:t>Loss is used to adjust model weights in a process called </a:t>
            </a:r>
            <a:r>
              <a:rPr lang="en-US" i="1" dirty="0"/>
              <a:t>backpropagation</a:t>
            </a:r>
            <a:r>
              <a:rPr lang="en-US" dirty="0"/>
              <a:t> (red arrows)</a:t>
            </a:r>
          </a:p>
          <a:p>
            <a:r>
              <a:rPr lang="en-US" dirty="0"/>
              <a:t>Special types of neural networks:</a:t>
            </a:r>
          </a:p>
          <a:p>
            <a:pPr lvl="1"/>
            <a:r>
              <a:rPr lang="en-US" dirty="0"/>
              <a:t>Convolutional neural network (CNN): Used for image input (e.g. spectrograms)</a:t>
            </a:r>
          </a:p>
          <a:p>
            <a:pPr lvl="1"/>
            <a:r>
              <a:rPr lang="en-US" dirty="0"/>
              <a:t>Recurrent neural network (RNN): Used for sequences (e.g. sound waves)</a:t>
            </a:r>
          </a:p>
          <a:p>
            <a:pPr lvl="2"/>
            <a:r>
              <a:rPr lang="en-US" b="1" dirty="0"/>
              <a:t>LSTM</a:t>
            </a:r>
            <a:r>
              <a:rPr lang="en-US" dirty="0"/>
              <a:t> (Long Short-Term Memory): one type of RNN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78C9CD-D12E-2444-8CD6-105FEA1FF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0823"/>
            <a:ext cx="5181600" cy="45661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7BD605-DCE9-2E4E-B35D-259635C4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66" y="2874963"/>
            <a:ext cx="3200400" cy="3302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EA66708-F8F0-684B-B670-72BF03070837}"/>
              </a:ext>
            </a:extLst>
          </p:cNvPr>
          <p:cNvSpPr/>
          <p:nvPr/>
        </p:nvSpPr>
        <p:spPr>
          <a:xfrm>
            <a:off x="8474396" y="1715941"/>
            <a:ext cx="450167" cy="436099"/>
          </a:xfrm>
          <a:prstGeom prst="ellipse">
            <a:avLst/>
          </a:prstGeom>
          <a:solidFill>
            <a:srgbClr val="00F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7DD2BD-5741-2F49-9B0B-007BACBFF09F}"/>
              </a:ext>
            </a:extLst>
          </p:cNvPr>
          <p:cNvSpPr/>
          <p:nvPr/>
        </p:nvSpPr>
        <p:spPr>
          <a:xfrm>
            <a:off x="9126199" y="1715940"/>
            <a:ext cx="450167" cy="436099"/>
          </a:xfrm>
          <a:prstGeom prst="ellipse">
            <a:avLst/>
          </a:prstGeom>
          <a:solidFill>
            <a:srgbClr val="9B3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4847A-73C9-BA4A-B575-A950BE83A7B1}"/>
              </a:ext>
            </a:extLst>
          </p:cNvPr>
          <p:cNvSpPr txBox="1"/>
          <p:nvPr/>
        </p:nvSpPr>
        <p:spPr>
          <a:xfrm>
            <a:off x="10228171" y="1610823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  <a:p>
            <a:r>
              <a:rPr lang="en-US" dirty="0"/>
              <a:t>Values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C613B3-F2BE-984D-A5A5-DA23CD035952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8699480" y="2152040"/>
            <a:ext cx="0" cy="80143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502A2A-A569-F243-B53D-E02FCCCEA2E0}"/>
              </a:ext>
            </a:extLst>
          </p:cNvPr>
          <p:cNvCxnSpPr>
            <a:cxnSpLocks/>
          </p:cNvCxnSpPr>
          <p:nvPr/>
        </p:nvCxnSpPr>
        <p:spPr>
          <a:xfrm>
            <a:off x="9351218" y="2152039"/>
            <a:ext cx="64" cy="801433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E29EA7-5B1D-7D42-BEAD-B9E743AB1E5F}"/>
              </a:ext>
            </a:extLst>
          </p:cNvPr>
          <p:cNvCxnSpPr/>
          <p:nvPr/>
        </p:nvCxnSpPr>
        <p:spPr>
          <a:xfrm flipH="1">
            <a:off x="7773995" y="4902161"/>
            <a:ext cx="265545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36144F-B3CD-9F42-81A4-49ECE40A4A88}"/>
              </a:ext>
            </a:extLst>
          </p:cNvPr>
          <p:cNvCxnSpPr/>
          <p:nvPr/>
        </p:nvCxnSpPr>
        <p:spPr>
          <a:xfrm flipV="1">
            <a:off x="7773995" y="2552755"/>
            <a:ext cx="0" cy="23494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2D0436-2364-5F40-8B61-83D1D44AE03C}"/>
              </a:ext>
            </a:extLst>
          </p:cNvPr>
          <p:cNvCxnSpPr/>
          <p:nvPr/>
        </p:nvCxnSpPr>
        <p:spPr>
          <a:xfrm>
            <a:off x="7773995" y="2552755"/>
            <a:ext cx="15772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42ADAC-F8F2-2243-8686-E8A59BE62A1D}"/>
              </a:ext>
            </a:extLst>
          </p:cNvPr>
          <p:cNvCxnSpPr/>
          <p:nvPr/>
        </p:nvCxnSpPr>
        <p:spPr>
          <a:xfrm flipH="1">
            <a:off x="7773995" y="4075553"/>
            <a:ext cx="377959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86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C1E1E-51C8-BD4C-8D34-896DD3E4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778000"/>
            <a:ext cx="3200400" cy="3302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DB3B15-686B-C045-88B7-3260FFBFC064}"/>
              </a:ext>
            </a:extLst>
          </p:cNvPr>
          <p:cNvSpPr/>
          <p:nvPr/>
        </p:nvSpPr>
        <p:spPr>
          <a:xfrm>
            <a:off x="4994030" y="618978"/>
            <a:ext cx="450167" cy="436099"/>
          </a:xfrm>
          <a:prstGeom prst="ellipse">
            <a:avLst/>
          </a:prstGeom>
          <a:solidFill>
            <a:srgbClr val="00F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2B7808-02CF-3648-9CD5-4B9855020399}"/>
              </a:ext>
            </a:extLst>
          </p:cNvPr>
          <p:cNvSpPr/>
          <p:nvPr/>
        </p:nvSpPr>
        <p:spPr>
          <a:xfrm>
            <a:off x="5645833" y="618977"/>
            <a:ext cx="450167" cy="436099"/>
          </a:xfrm>
          <a:prstGeom prst="ellipse">
            <a:avLst/>
          </a:prstGeom>
          <a:solidFill>
            <a:srgbClr val="9B3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3BC6B-FBDE-D846-9789-19503537675C}"/>
              </a:ext>
            </a:extLst>
          </p:cNvPr>
          <p:cNvSpPr txBox="1"/>
          <p:nvPr/>
        </p:nvSpPr>
        <p:spPr>
          <a:xfrm>
            <a:off x="6747805" y="513860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  <a:p>
            <a:r>
              <a:rPr lang="en-US" dirty="0"/>
              <a:t>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628CBD-67F5-5141-960D-0AB935558D9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219114" y="1055077"/>
            <a:ext cx="0" cy="80143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968B56-22D8-0B4E-8902-5B879A654526}"/>
              </a:ext>
            </a:extLst>
          </p:cNvPr>
          <p:cNvCxnSpPr>
            <a:cxnSpLocks/>
          </p:cNvCxnSpPr>
          <p:nvPr/>
        </p:nvCxnSpPr>
        <p:spPr>
          <a:xfrm>
            <a:off x="5870852" y="1055076"/>
            <a:ext cx="64" cy="801433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8B7276-43EF-DF49-9B9D-21FEC34B001D}"/>
              </a:ext>
            </a:extLst>
          </p:cNvPr>
          <p:cNvCxnSpPr/>
          <p:nvPr/>
        </p:nvCxnSpPr>
        <p:spPr>
          <a:xfrm flipH="1">
            <a:off x="4293629" y="3805198"/>
            <a:ext cx="265545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785A27-973E-AD40-8223-EF040AF3D203}"/>
              </a:ext>
            </a:extLst>
          </p:cNvPr>
          <p:cNvCxnSpPr/>
          <p:nvPr/>
        </p:nvCxnSpPr>
        <p:spPr>
          <a:xfrm flipV="1">
            <a:off x="4293629" y="1455792"/>
            <a:ext cx="0" cy="23494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B6DBCE-135A-3148-B9B4-BBC85FD7E2FF}"/>
              </a:ext>
            </a:extLst>
          </p:cNvPr>
          <p:cNvCxnSpPr/>
          <p:nvPr/>
        </p:nvCxnSpPr>
        <p:spPr>
          <a:xfrm>
            <a:off x="4293629" y="1455792"/>
            <a:ext cx="157722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8CC3B7-DB16-F840-9D87-48E318C0317A}"/>
              </a:ext>
            </a:extLst>
          </p:cNvPr>
          <p:cNvCxnSpPr/>
          <p:nvPr/>
        </p:nvCxnSpPr>
        <p:spPr>
          <a:xfrm flipH="1">
            <a:off x="4293629" y="2978590"/>
            <a:ext cx="377959" cy="0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6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B16BA8-726E-DB40-8EC4-2124E104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“DeepFormants” uses supervised 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4B038-74B4-4143-8081-704AD3920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TIMIT-trained “DeepFormants” models show higher errors on other corpora, e.g. Hillenbrand and Clopper datasets (Dissen et al. 2019)</a:t>
            </a:r>
          </a:p>
          <a:p>
            <a:pPr lvl="1"/>
            <a:r>
              <a:rPr lang="en-US" dirty="0"/>
              <a:t>They demonstrate improved performance by </a:t>
            </a:r>
            <a:r>
              <a:rPr lang="en-US" b="1" dirty="0"/>
              <a:t>adapting</a:t>
            </a:r>
            <a:r>
              <a:rPr lang="en-US" dirty="0"/>
              <a:t> their models to the new datasets</a:t>
            </a:r>
          </a:p>
          <a:p>
            <a:pPr lvl="1"/>
            <a:r>
              <a:rPr lang="en-US" dirty="0"/>
              <a:t>But the adaptation process also requires </a:t>
            </a:r>
            <a:r>
              <a:rPr lang="en-US" b="1" dirty="0"/>
              <a:t>prior formant measurements </a:t>
            </a:r>
            <a:r>
              <a:rPr lang="en-US" dirty="0"/>
              <a:t>from the new corpora</a:t>
            </a:r>
          </a:p>
          <a:p>
            <a:r>
              <a:rPr lang="en-US" dirty="0"/>
              <a:t>Bottom line: The DeepFormants approach requires </a:t>
            </a:r>
            <a:r>
              <a:rPr lang="en-US" b="1" dirty="0"/>
              <a:t>prior formant measurements </a:t>
            </a:r>
            <a:r>
              <a:rPr lang="en-US" dirty="0"/>
              <a:t>from any corpus it is trained on or adapted to</a:t>
            </a:r>
          </a:p>
          <a:p>
            <a:r>
              <a:rPr lang="en-US" dirty="0"/>
              <a:t>Can we train a DNN formant tracker without prior measurements? YES!</a:t>
            </a:r>
          </a:p>
        </p:txBody>
      </p:sp>
    </p:spTree>
    <p:extLst>
      <p:ext uri="{BB962C8B-B14F-4D97-AF65-F5344CB8AC3E}">
        <p14:creationId xmlns:p14="http://schemas.microsoft.com/office/powerpoint/2010/main" val="155630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593-F61B-DB49-973B-A1D7FE27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“FormantNet”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6E8A-5AAB-CA45-9C7E-BFE86D7D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training: Requires no prior formant measurements</a:t>
            </a:r>
          </a:p>
          <a:p>
            <a:r>
              <a:rPr lang="en-US" dirty="0"/>
              <a:t>Model input: 257-point smoothed spectral envelope computed from a 32-msec window of speech collected every 5 msec</a:t>
            </a:r>
          </a:p>
          <a:p>
            <a:r>
              <a:rPr lang="en-US" dirty="0"/>
              <a:t>Model output: Formant frequencies, bandwidths, and amplitudes for </a:t>
            </a:r>
            <a:r>
              <a:rPr lang="en-US" b="1" dirty="0"/>
              <a:t>all</a:t>
            </a:r>
            <a:r>
              <a:rPr lang="en-US" dirty="0"/>
              <a:t> formants in the input frequency range (0-8 KHz)</a:t>
            </a:r>
          </a:p>
          <a:p>
            <a:pPr lvl="1"/>
            <a:r>
              <a:rPr lang="en-US" dirty="0"/>
              <a:t>A model of the </a:t>
            </a:r>
            <a:r>
              <a:rPr lang="en-US" b="1" dirty="0"/>
              <a:t>entire</a:t>
            </a:r>
            <a:r>
              <a:rPr lang="en-US" dirty="0"/>
              <a:t> vocal-tract signal</a:t>
            </a:r>
          </a:p>
          <a:p>
            <a:r>
              <a:rPr lang="en-US" dirty="0"/>
              <a:t>Formant parameters used to calculate a model spectral envelope</a:t>
            </a:r>
          </a:p>
          <a:p>
            <a:r>
              <a:rPr lang="en-US" dirty="0"/>
              <a:t>Loss is calculated as difference between input and model envelopes</a:t>
            </a:r>
          </a:p>
          <a:p>
            <a:r>
              <a:rPr lang="en-US" dirty="0"/>
              <a:t>Loss is back-propagated to amend the model weights</a:t>
            </a:r>
          </a:p>
        </p:txBody>
      </p:sp>
    </p:spTree>
    <p:extLst>
      <p:ext uri="{BB962C8B-B14F-4D97-AF65-F5344CB8AC3E}">
        <p14:creationId xmlns:p14="http://schemas.microsoft.com/office/powerpoint/2010/main" val="62262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C30D300-8A27-FA4B-AF6A-49178BA8A5D6}"/>
              </a:ext>
            </a:extLst>
          </p:cNvPr>
          <p:cNvGrpSpPr/>
          <p:nvPr/>
        </p:nvGrpSpPr>
        <p:grpSpPr>
          <a:xfrm>
            <a:off x="1163782" y="2866768"/>
            <a:ext cx="2517569" cy="2578994"/>
            <a:chOff x="1163782" y="2966784"/>
            <a:chExt cx="2517569" cy="2578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D8E90-04AC-944E-8F64-618F49AD0520}"/>
                </a:ext>
              </a:extLst>
            </p:cNvPr>
            <p:cNvSpPr/>
            <p:nvPr/>
          </p:nvSpPr>
          <p:spPr>
            <a:xfrm>
              <a:off x="1163782" y="4250079"/>
              <a:ext cx="2517569" cy="3918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Neural Network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B57863-4225-564F-ACC7-010221ED86B8}"/>
                </a:ext>
              </a:extLst>
            </p:cNvPr>
            <p:cNvSpPr/>
            <p:nvPr/>
          </p:nvSpPr>
          <p:spPr>
            <a:xfrm>
              <a:off x="1846613" y="2966784"/>
              <a:ext cx="1151907" cy="76774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Predicted Formant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7D5E1E98-9330-7744-8DC5-FA01132B79D5}"/>
                </a:ext>
              </a:extLst>
            </p:cNvPr>
            <p:cNvSpPr/>
            <p:nvPr/>
          </p:nvSpPr>
          <p:spPr>
            <a:xfrm>
              <a:off x="2193966" y="4641966"/>
              <a:ext cx="457200" cy="90381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204F649-AA17-844B-A5F4-C2D5AA603029}"/>
                </a:ext>
              </a:extLst>
            </p:cNvPr>
            <p:cNvSpPr/>
            <p:nvPr/>
          </p:nvSpPr>
          <p:spPr>
            <a:xfrm>
              <a:off x="2194758" y="3734527"/>
              <a:ext cx="455617" cy="51555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7FBDE9-E7B4-1045-BAB0-228896E20DD6}"/>
              </a:ext>
            </a:extLst>
          </p:cNvPr>
          <p:cNvGrpSpPr/>
          <p:nvPr/>
        </p:nvGrpSpPr>
        <p:grpSpPr>
          <a:xfrm>
            <a:off x="8134450" y="240890"/>
            <a:ext cx="3474720" cy="6357084"/>
            <a:chOff x="573974" y="365171"/>
            <a:chExt cx="3474720" cy="63570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580B0D-2DB7-AC4C-BC84-8C11598F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74" y="5157517"/>
              <a:ext cx="3474720" cy="15647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820A24-9DE5-7D4B-B4BB-30E08E6755A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74" y="365171"/>
              <a:ext cx="3474720" cy="155448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2A252A-7AC1-084A-A661-72CCC1F8F180}"/>
                </a:ext>
              </a:extLst>
            </p:cNvPr>
            <p:cNvSpPr/>
            <p:nvPr/>
          </p:nvSpPr>
          <p:spPr>
            <a:xfrm>
              <a:off x="1162989" y="2093774"/>
              <a:ext cx="2517569" cy="3918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Decoding Logic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A659F6-DC33-454B-B4F2-5CBDE73AFB2A}"/>
                </a:ext>
              </a:extLst>
            </p:cNvPr>
            <p:cNvSpPr/>
            <p:nvPr/>
          </p:nvSpPr>
          <p:spPr>
            <a:xfrm>
              <a:off x="1163782" y="4250079"/>
              <a:ext cx="2517569" cy="3918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Neural Network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2BE8EE-C40F-3248-9423-516CB853A84A}"/>
                </a:ext>
              </a:extLst>
            </p:cNvPr>
            <p:cNvSpPr/>
            <p:nvPr/>
          </p:nvSpPr>
          <p:spPr>
            <a:xfrm>
              <a:off x="1846613" y="2991049"/>
              <a:ext cx="1151907" cy="743478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Predicted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Formant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6463391E-8FEB-3F42-9C55-FEF07A8726D1}"/>
                </a:ext>
              </a:extLst>
            </p:cNvPr>
            <p:cNvSpPr/>
            <p:nvPr/>
          </p:nvSpPr>
          <p:spPr>
            <a:xfrm>
              <a:off x="2193966" y="4641966"/>
              <a:ext cx="457200" cy="90381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EAC7FF43-58EE-4447-9ABF-A932A86BCFBA}"/>
                </a:ext>
              </a:extLst>
            </p:cNvPr>
            <p:cNvSpPr/>
            <p:nvPr/>
          </p:nvSpPr>
          <p:spPr>
            <a:xfrm>
              <a:off x="2193966" y="1531390"/>
              <a:ext cx="457200" cy="54347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914109-A7E9-D346-A46D-D959BE9CD423}"/>
                </a:ext>
              </a:extLst>
            </p:cNvPr>
            <p:cNvSpPr/>
            <p:nvPr/>
          </p:nvSpPr>
          <p:spPr>
            <a:xfrm>
              <a:off x="2194758" y="3734527"/>
              <a:ext cx="455617" cy="51555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670F9311-5A88-134A-A9D2-799C05827D35}"/>
                </a:ext>
              </a:extLst>
            </p:cNvPr>
            <p:cNvSpPr/>
            <p:nvPr/>
          </p:nvSpPr>
          <p:spPr>
            <a:xfrm>
              <a:off x="2193964" y="2489615"/>
              <a:ext cx="455617" cy="50496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F95E48-8910-CC4D-B083-2BE223FF1DC4}"/>
              </a:ext>
            </a:extLst>
          </p:cNvPr>
          <p:cNvSpPr txBox="1"/>
          <p:nvPr/>
        </p:nvSpPr>
        <p:spPr>
          <a:xfrm>
            <a:off x="4700588" y="557213"/>
            <a:ext cx="302895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DeepFormants: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Derived input features fed to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 predicts formant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Predicted formant parameters compared to hand-labeled parameters </a:t>
            </a:r>
            <a:r>
              <a:rPr lang="en-US" dirty="0"/>
              <a:t>to compute loss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9FE94-D1AF-0A46-941A-FC860E20C16B}"/>
              </a:ext>
            </a:extLst>
          </p:cNvPr>
          <p:cNvSpPr txBox="1"/>
          <p:nvPr/>
        </p:nvSpPr>
        <p:spPr>
          <a:xfrm>
            <a:off x="4747013" y="3583167"/>
            <a:ext cx="302895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FormantNet: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spectrum fed to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logic maps predicted Formant features to predicted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Predicted spectrum compared to input spectrum</a:t>
            </a:r>
            <a:r>
              <a:rPr lang="en-US" dirty="0"/>
              <a:t> to compute loss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7B0F4D-DF85-844B-9091-1548934E88C6}"/>
              </a:ext>
            </a:extLst>
          </p:cNvPr>
          <p:cNvCxnSpPr>
            <a:cxnSpLocks/>
            <a:stCxn id="8" idx="0"/>
            <a:endCxn id="32" idx="2"/>
          </p:cNvCxnSpPr>
          <p:nvPr/>
        </p:nvCxnSpPr>
        <p:spPr>
          <a:xfrm flipH="1" flipV="1">
            <a:off x="2398277" y="1321409"/>
            <a:ext cx="24290" cy="1545359"/>
          </a:xfrm>
          <a:prstGeom prst="straightConnector1">
            <a:avLst/>
          </a:prstGeom>
          <a:ln w="158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10E3C2-4851-0C46-BE2D-248B14BABE76}"/>
              </a:ext>
            </a:extLst>
          </p:cNvPr>
          <p:cNvSpPr/>
          <p:nvPr/>
        </p:nvSpPr>
        <p:spPr>
          <a:xfrm>
            <a:off x="1822323" y="553666"/>
            <a:ext cx="1151907" cy="767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Reference Formant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features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84458FF-C00B-BE4B-A2DB-F532BC985867}"/>
              </a:ext>
            </a:extLst>
          </p:cNvPr>
          <p:cNvCxnSpPr>
            <a:cxnSpLocks/>
          </p:cNvCxnSpPr>
          <p:nvPr/>
        </p:nvCxnSpPr>
        <p:spPr>
          <a:xfrm>
            <a:off x="11254724" y="1018130"/>
            <a:ext cx="12700" cy="4797475"/>
          </a:xfrm>
          <a:prstGeom prst="bentConnector3">
            <a:avLst>
              <a:gd name="adj1" fmla="val 3259457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385DF8-90E5-CF48-AA12-59F461EBB9A8}"/>
              </a:ext>
            </a:extLst>
          </p:cNvPr>
          <p:cNvSpPr txBox="1"/>
          <p:nvPr/>
        </p:nvSpPr>
        <p:spPr>
          <a:xfrm>
            <a:off x="1080807" y="5441372"/>
            <a:ext cx="263493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350 features (LPC + DCT) derived from input waveform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1D7C4472-AD07-8643-BEEB-92727DB6BA08}"/>
              </a:ext>
            </a:extLst>
          </p:cNvPr>
          <p:cNvSpPr/>
          <p:nvPr/>
        </p:nvSpPr>
        <p:spPr>
          <a:xfrm>
            <a:off x="3891918" y="1734106"/>
            <a:ext cx="808670" cy="470773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32FA322-FDF2-E94D-8E06-8314A5D1493A}"/>
              </a:ext>
            </a:extLst>
          </p:cNvPr>
          <p:cNvSpPr/>
          <p:nvPr/>
        </p:nvSpPr>
        <p:spPr>
          <a:xfrm>
            <a:off x="7788860" y="4556237"/>
            <a:ext cx="812215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1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C30D300-8A27-FA4B-AF6A-49178BA8A5D6}"/>
              </a:ext>
            </a:extLst>
          </p:cNvPr>
          <p:cNvGrpSpPr/>
          <p:nvPr/>
        </p:nvGrpSpPr>
        <p:grpSpPr>
          <a:xfrm>
            <a:off x="573974" y="265155"/>
            <a:ext cx="3474720" cy="6357084"/>
            <a:chOff x="573974" y="365171"/>
            <a:chExt cx="3474720" cy="63570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99864C-0C13-0F4F-BA96-0C44E6DAA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74" y="5157517"/>
              <a:ext cx="3474720" cy="15647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BDE715-C8CF-434B-A9C7-3EEC468195E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74" y="365171"/>
              <a:ext cx="3474720" cy="155448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718D12-4361-AF43-93BC-6F8B98FD5024}"/>
                </a:ext>
              </a:extLst>
            </p:cNvPr>
            <p:cNvSpPr/>
            <p:nvPr/>
          </p:nvSpPr>
          <p:spPr>
            <a:xfrm>
              <a:off x="1163782" y="2177427"/>
              <a:ext cx="2517569" cy="3918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Decoding Layers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D8E90-04AC-944E-8F64-618F49AD0520}"/>
                </a:ext>
              </a:extLst>
            </p:cNvPr>
            <p:cNvSpPr/>
            <p:nvPr/>
          </p:nvSpPr>
          <p:spPr>
            <a:xfrm>
              <a:off x="1163782" y="4250079"/>
              <a:ext cx="2517569" cy="3918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Encoding Layers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B57863-4225-564F-ACC7-010221ED86B8}"/>
                </a:ext>
              </a:extLst>
            </p:cNvPr>
            <p:cNvSpPr/>
            <p:nvPr/>
          </p:nvSpPr>
          <p:spPr>
            <a:xfrm>
              <a:off x="1846613" y="3107808"/>
              <a:ext cx="1151907" cy="63907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Bottleneck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7D5E1E98-9330-7744-8DC5-FA01132B79D5}"/>
                </a:ext>
              </a:extLst>
            </p:cNvPr>
            <p:cNvSpPr/>
            <p:nvPr/>
          </p:nvSpPr>
          <p:spPr>
            <a:xfrm>
              <a:off x="2193966" y="4641966"/>
              <a:ext cx="457200" cy="90381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983CAC66-F013-F644-BF98-58377BFC6080}"/>
                </a:ext>
              </a:extLst>
            </p:cNvPr>
            <p:cNvSpPr/>
            <p:nvPr/>
          </p:nvSpPr>
          <p:spPr>
            <a:xfrm>
              <a:off x="2193966" y="1531390"/>
              <a:ext cx="457200" cy="63477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204F649-AA17-844B-A5F4-C2D5AA603029}"/>
                </a:ext>
              </a:extLst>
            </p:cNvPr>
            <p:cNvSpPr/>
            <p:nvPr/>
          </p:nvSpPr>
          <p:spPr>
            <a:xfrm>
              <a:off x="2194758" y="3734527"/>
              <a:ext cx="455617" cy="51555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23A9ACB1-7B0C-4E45-88C8-0C79854091EC}"/>
                </a:ext>
              </a:extLst>
            </p:cNvPr>
            <p:cNvSpPr/>
            <p:nvPr/>
          </p:nvSpPr>
          <p:spPr>
            <a:xfrm>
              <a:off x="2192301" y="2579900"/>
              <a:ext cx="455617" cy="50496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7FBDE9-E7B4-1045-BAB0-228896E20DD6}"/>
              </a:ext>
            </a:extLst>
          </p:cNvPr>
          <p:cNvGrpSpPr/>
          <p:nvPr/>
        </p:nvGrpSpPr>
        <p:grpSpPr>
          <a:xfrm>
            <a:off x="8143306" y="250458"/>
            <a:ext cx="3474720" cy="6357084"/>
            <a:chOff x="573974" y="365171"/>
            <a:chExt cx="3474720" cy="63570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580B0D-2DB7-AC4C-BC84-8C11598F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974" y="5157517"/>
              <a:ext cx="3474720" cy="15647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820A24-9DE5-7D4B-B4BB-30E08E6755A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74" y="365171"/>
              <a:ext cx="3474720" cy="155448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2A252A-7AC1-084A-A661-72CCC1F8F180}"/>
                </a:ext>
              </a:extLst>
            </p:cNvPr>
            <p:cNvSpPr/>
            <p:nvPr/>
          </p:nvSpPr>
          <p:spPr>
            <a:xfrm>
              <a:off x="1163781" y="2115461"/>
              <a:ext cx="2517569" cy="39188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Decoding Logic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A659F6-DC33-454B-B4F2-5CBDE73AFB2A}"/>
                </a:ext>
              </a:extLst>
            </p:cNvPr>
            <p:cNvSpPr/>
            <p:nvPr/>
          </p:nvSpPr>
          <p:spPr>
            <a:xfrm>
              <a:off x="1163782" y="4250079"/>
              <a:ext cx="2517569" cy="3918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Encoding Layers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2BE8EE-C40F-3248-9423-516CB853A84A}"/>
                </a:ext>
              </a:extLst>
            </p:cNvPr>
            <p:cNvSpPr/>
            <p:nvPr/>
          </p:nvSpPr>
          <p:spPr>
            <a:xfrm>
              <a:off x="1846613" y="3022898"/>
              <a:ext cx="1151907" cy="711629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Predicted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Formant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features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6463391E-8FEB-3F42-9C55-FEF07A8726D1}"/>
                </a:ext>
              </a:extLst>
            </p:cNvPr>
            <p:cNvSpPr/>
            <p:nvPr/>
          </p:nvSpPr>
          <p:spPr>
            <a:xfrm>
              <a:off x="2193966" y="4641966"/>
              <a:ext cx="457200" cy="90381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EAC7FF43-58EE-4447-9ABF-A932A86BCFBA}"/>
                </a:ext>
              </a:extLst>
            </p:cNvPr>
            <p:cNvSpPr/>
            <p:nvPr/>
          </p:nvSpPr>
          <p:spPr>
            <a:xfrm>
              <a:off x="2193966" y="1531390"/>
              <a:ext cx="457200" cy="584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A0914109-A7E9-D346-A46D-D959BE9CD423}"/>
                </a:ext>
              </a:extLst>
            </p:cNvPr>
            <p:cNvSpPr/>
            <p:nvPr/>
          </p:nvSpPr>
          <p:spPr>
            <a:xfrm>
              <a:off x="2194758" y="3734527"/>
              <a:ext cx="455617" cy="51555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670F9311-5A88-134A-A9D2-799C05827D35}"/>
                </a:ext>
              </a:extLst>
            </p:cNvPr>
            <p:cNvSpPr/>
            <p:nvPr/>
          </p:nvSpPr>
          <p:spPr>
            <a:xfrm>
              <a:off x="2193966" y="2505095"/>
              <a:ext cx="455617" cy="50496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F95E48-8910-CC4D-B083-2BE223FF1DC4}"/>
              </a:ext>
            </a:extLst>
          </p:cNvPr>
          <p:cNvSpPr txBox="1"/>
          <p:nvPr/>
        </p:nvSpPr>
        <p:spPr>
          <a:xfrm>
            <a:off x="4700588" y="557213"/>
            <a:ext cx="302895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Autoencoder: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are trained in </a:t>
            </a:r>
            <a:r>
              <a:rPr lang="en-US" b="1" dirty="0"/>
              <a:t>both encoding and decoding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Bottleneck features are learned as a compact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Post Hoc discovery needed </a:t>
            </a:r>
            <a:r>
              <a:rPr lang="en-US" dirty="0"/>
              <a:t>to interpret learned Bottleneck 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E9FE94-D1AF-0A46-941A-FC860E20C16B}"/>
              </a:ext>
            </a:extLst>
          </p:cNvPr>
          <p:cNvSpPr txBox="1"/>
          <p:nvPr/>
        </p:nvSpPr>
        <p:spPr>
          <a:xfrm>
            <a:off x="4747013" y="3583167"/>
            <a:ext cx="302895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FormantNet: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are trained in </a:t>
            </a:r>
            <a:r>
              <a:rPr lang="en-US" b="1" dirty="0"/>
              <a:t>encoding layer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Formant features are learned as a compact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logic mapping Formant features to spectrum makes </a:t>
            </a:r>
            <a:r>
              <a:rPr lang="en-US" b="1" dirty="0"/>
              <a:t>features immediately interpretable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61B9B95-68CA-9943-A8C0-10AB6C97B53C}"/>
              </a:ext>
            </a:extLst>
          </p:cNvPr>
          <p:cNvCxnSpPr>
            <a:cxnSpLocks/>
          </p:cNvCxnSpPr>
          <p:nvPr/>
        </p:nvCxnSpPr>
        <p:spPr>
          <a:xfrm>
            <a:off x="11254724" y="1018130"/>
            <a:ext cx="12700" cy="4797475"/>
          </a:xfrm>
          <a:prstGeom prst="bentConnector3">
            <a:avLst>
              <a:gd name="adj1" fmla="val 3259457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A6D0BB6-8F14-B14F-A144-7EA8980484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30267" y="1027698"/>
            <a:ext cx="12700" cy="4797475"/>
          </a:xfrm>
          <a:prstGeom prst="bentConnector3">
            <a:avLst>
              <a:gd name="adj1" fmla="val 3259457"/>
            </a:avLst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A894CCD-9A8E-F34C-AF6F-E0C9A4FAFC7D}"/>
              </a:ext>
            </a:extLst>
          </p:cNvPr>
          <p:cNvSpPr/>
          <p:nvPr/>
        </p:nvSpPr>
        <p:spPr>
          <a:xfrm>
            <a:off x="7788860" y="4541949"/>
            <a:ext cx="812215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320B2711-256E-6541-A51A-A0C54567818D}"/>
              </a:ext>
            </a:extLst>
          </p:cNvPr>
          <p:cNvSpPr/>
          <p:nvPr/>
        </p:nvSpPr>
        <p:spPr>
          <a:xfrm>
            <a:off x="3891918" y="1734106"/>
            <a:ext cx="808670" cy="470773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0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CB69-1C89-7741-916B-550C8415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A04FB-6F49-B940-9106-3E7C520C2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Spectrum level </a:t>
                </a:r>
                <a:r>
                  <a:rPr lang="en-US" i="1" dirty="0"/>
                  <a:t>h</a:t>
                </a:r>
                <a:r>
                  <a:rPr lang="en-US" dirty="0"/>
                  <a:t> at frequency </a:t>
                </a:r>
                <a:r>
                  <a:rPr lang="en-US" i="1" dirty="0"/>
                  <a:t>f</a:t>
                </a:r>
                <a:r>
                  <a:rPr lang="en-US" dirty="0"/>
                  <a:t>, for formant parameters </a:t>
                </a:r>
                <a:r>
                  <a:rPr lang="en-US" i="1" dirty="0"/>
                  <a:t>F</a:t>
                </a:r>
                <a:r>
                  <a:rPr lang="en-US" dirty="0"/>
                  <a:t>, </a:t>
                </a:r>
                <a:r>
                  <a:rPr lang="en-US" i="1" dirty="0"/>
                  <a:t>B</a:t>
                </a:r>
                <a:r>
                  <a:rPr lang="en-US" dirty="0"/>
                  <a:t>, </a:t>
                </a:r>
                <a:r>
                  <a:rPr lang="en-US" i="1" dirty="0"/>
                  <a:t>A</a:t>
                </a:r>
                <a:r>
                  <a:rPr lang="en-US" dirty="0"/>
                  <a:t> (from Fant 1970):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A04FB-6F49-B940-9106-3E7C520C2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058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{EF6D6D22-7F9E-FA4C-A9CC-5319A8BCF185}tf10001119</Template>
  <TotalTime>2624</TotalTime>
  <Words>4047</Words>
  <Application>Microsoft Macintosh PowerPoint</Application>
  <PresentationFormat>Widescreen</PresentationFormat>
  <Paragraphs>1157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A Neural-Network-Based Formant Tracker Trained on Unlabeled Data</vt:lpstr>
      <vt:lpstr>The Problem: Formant measurements for large corpora</vt:lpstr>
      <vt:lpstr>Deep Neural Networks (DNNs)</vt:lpstr>
      <vt:lpstr>“DeepFormants”: a DNN Formant Tracker</vt:lpstr>
      <vt:lpstr>“DeepFormants” uses supervised training</vt:lpstr>
      <vt:lpstr>Our Solution: “FormantNet”</vt:lpstr>
      <vt:lpstr>PowerPoint Presentation</vt:lpstr>
      <vt:lpstr>PowerPoint Presentation</vt:lpstr>
      <vt:lpstr>Approach</vt:lpstr>
      <vt:lpstr>Approach (continued)</vt:lpstr>
      <vt:lpstr>Approach (continued)</vt:lpstr>
      <vt:lpstr>Implementation Details</vt:lpstr>
      <vt:lpstr>InterSpeech 2021 results: Comparison of model architectures</vt:lpstr>
      <vt:lpstr>IS2021 results: Comparison with other trackers</vt:lpstr>
      <vt:lpstr>Example input vs. model spectra: /u/</vt:lpstr>
      <vt:lpstr>Example spectrogram</vt:lpstr>
      <vt:lpstr>New advances</vt:lpstr>
      <vt:lpstr>Delta-frequency (△f) Loss</vt:lpstr>
      <vt:lpstr>Source function modeling </vt:lpstr>
      <vt:lpstr>Summary: △f Loss and Source Modeling</vt:lpstr>
      <vt:lpstr>Comparison with other trackers</vt:lpstr>
      <vt:lpstr>Further experiments</vt:lpstr>
      <vt:lpstr>Effect of Training Size</vt:lpstr>
      <vt:lpstr>Effect of Training Size</vt:lpstr>
      <vt:lpstr>Testing and Adapting the TIMIT model on the Hillenbrand corpus</vt:lpstr>
      <vt:lpstr>Conclusions</vt:lpstr>
      <vt:lpstr>Example spectrogram</vt:lpstr>
      <vt:lpstr>Amplitudes and Bandwidths</vt:lpstr>
      <vt:lpstr>Cited References</vt:lpstr>
      <vt:lpstr>Including test set in training material (no source model, W=.10)</vt:lpstr>
      <vt:lpstr>Application: Sensitivity vs. Praat</vt:lpstr>
      <vt:lpstr>More references</vt:lpstr>
      <vt:lpstr>“DeepFormants” versus other trackers</vt:lpstr>
      <vt:lpstr>Example spectra: /i/</vt:lpstr>
      <vt:lpstr>Example spectra: /a/</vt:lpstr>
      <vt:lpstr>Example spectra: /u/</vt:lpstr>
      <vt:lpstr>Delta-frequency (△f) Loss</vt:lpstr>
      <vt:lpstr>△f Loss: Effect of weight W</vt:lpstr>
      <vt:lpstr>△f loss (Pre-emphasis model)</vt:lpstr>
      <vt:lpstr>△f loss (No source model)</vt:lpstr>
      <vt:lpstr>Source Modeling (no △f Loss)</vt:lpstr>
      <vt:lpstr>Source Modeling (w=5)</vt:lpstr>
      <vt:lpstr>Source Modeling (w=10)</vt:lpstr>
      <vt:lpstr>Source Modeling (w=15)</vt:lpstr>
      <vt:lpstr>Source Modeling w/△f Loss (“best” weights)</vt:lpstr>
      <vt:lpstr>Deep Neural Networks (DNNs)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Neural-Network-Based Formant Tracker Trained on Unlabeled Data</dc:title>
  <dc:creator>Lilley, Jason</dc:creator>
  <cp:lastModifiedBy>Lilley, Jason</cp:lastModifiedBy>
  <cp:revision>98</cp:revision>
  <dcterms:created xsi:type="dcterms:W3CDTF">2021-06-19T19:37:24Z</dcterms:created>
  <dcterms:modified xsi:type="dcterms:W3CDTF">2021-06-22T17:33:41Z</dcterms:modified>
</cp:coreProperties>
</file>